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326" r:id="rId2"/>
    <p:sldId id="356" r:id="rId3"/>
    <p:sldId id="279" r:id="rId4"/>
    <p:sldId id="357" r:id="rId5"/>
    <p:sldId id="261" r:id="rId6"/>
    <p:sldId id="262" r:id="rId7"/>
    <p:sldId id="281" r:id="rId8"/>
    <p:sldId id="358" r:id="rId9"/>
    <p:sldId id="353" r:id="rId10"/>
    <p:sldId id="293" r:id="rId11"/>
    <p:sldId id="355" r:id="rId12"/>
    <p:sldId id="374" r:id="rId13"/>
    <p:sldId id="359" r:id="rId14"/>
    <p:sldId id="365" r:id="rId15"/>
    <p:sldId id="360" r:id="rId16"/>
    <p:sldId id="376" r:id="rId17"/>
    <p:sldId id="361" r:id="rId18"/>
    <p:sldId id="362" r:id="rId19"/>
    <p:sldId id="264" r:id="rId20"/>
    <p:sldId id="363" r:id="rId21"/>
    <p:sldId id="375" r:id="rId22"/>
    <p:sldId id="364" r:id="rId23"/>
    <p:sldId id="377" r:id="rId24"/>
  </p:sldIdLst>
  <p:sldSz cx="18288000" cy="10287000"/>
  <p:notesSz cx="6858000" cy="9144000"/>
  <p:embeddedFontLst>
    <p:embeddedFont>
      <p:font typeface="Arial Bold" panose="020B0704020202020204" pitchFamily="34" charset="0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" panose="02040503050406030204" pitchFamily="18" charset="0"/>
      <p:regular r:id="rId31"/>
      <p:bold r:id="rId32"/>
      <p:italic r:id="rId33"/>
      <p:boldItalic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Segoe UI Black" panose="020B0A02040204020203" pitchFamily="34" charset="0"/>
      <p:bold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048" userDrawn="1">
          <p15:clr>
            <a:srgbClr val="A4A3A4"/>
          </p15:clr>
        </p15:guide>
        <p15:guide id="2" pos="29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0000"/>
    <a:srgbClr val="B80000"/>
    <a:srgbClr val="AF973F"/>
    <a:srgbClr val="B854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802" autoAdjust="0"/>
  </p:normalViewPr>
  <p:slideViewPr>
    <p:cSldViewPr snapToGrid="0" showGuides="1">
      <p:cViewPr varScale="1">
        <p:scale>
          <a:sx n="43" d="100"/>
          <a:sy n="43" d="100"/>
        </p:scale>
        <p:origin x="912" y="96"/>
      </p:cViewPr>
      <p:guideLst>
        <p:guide orient="horz" pos="2048"/>
        <p:guide pos="29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0d16f240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0d16f240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40d16f240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40d16f240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 panose="020F0502020204030204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 panose="020F0502020204030204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/>
              <a:buChar char="–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–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»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2.png"/><Relationship Id="rId7" Type="http://schemas.openxmlformats.org/officeDocument/2006/relationships/image" Target="../media/image5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1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2.png"/><Relationship Id="rId9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1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2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11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31.png"/><Relationship Id="rId5" Type="http://schemas.openxmlformats.org/officeDocument/2006/relationships/image" Target="../media/image21.png"/><Relationship Id="rId10" Type="http://schemas.openxmlformats.org/officeDocument/2006/relationships/image" Target="../media/image30.svg"/><Relationship Id="rId4" Type="http://schemas.openxmlformats.org/officeDocument/2006/relationships/image" Target="../media/image12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1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3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6.wdp"/><Relationship Id="rId18" Type="http://schemas.openxmlformats.org/officeDocument/2006/relationships/image" Target="../media/image49.svg"/><Relationship Id="rId3" Type="http://schemas.openxmlformats.org/officeDocument/2006/relationships/image" Target="../media/image39.svg"/><Relationship Id="rId7" Type="http://schemas.microsoft.com/office/2007/relationships/hdphoto" Target="../media/hdphoto4.wdp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image" Target="../media/image38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microsoft.com/office/2007/relationships/hdphoto" Target="../media/hdphoto5.wdp"/><Relationship Id="rId5" Type="http://schemas.openxmlformats.org/officeDocument/2006/relationships/image" Target="../media/image41.svg"/><Relationship Id="rId15" Type="http://schemas.openxmlformats.org/officeDocument/2006/relationships/image" Target="../media/image12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sv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87283" y="7893256"/>
            <a:ext cx="2100590" cy="2100590"/>
          </a:xfrm>
          <a:custGeom>
            <a:avLst/>
            <a:gdLst/>
            <a:ahLst/>
            <a:cxnLst/>
            <a:rect l="l" t="t" r="r" b="b"/>
            <a:pathLst>
              <a:path w="3086052" h="3086052">
                <a:moveTo>
                  <a:pt x="0" y="0"/>
                </a:moveTo>
                <a:lnTo>
                  <a:pt x="3086052" y="0"/>
                </a:lnTo>
                <a:lnTo>
                  <a:pt x="3086052" y="3086052"/>
                </a:lnTo>
                <a:lnTo>
                  <a:pt x="0" y="30860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955"/>
          </a:p>
        </p:txBody>
      </p:sp>
      <p:sp>
        <p:nvSpPr>
          <p:cNvPr id="3" name="Freeform 3"/>
          <p:cNvSpPr/>
          <p:nvPr/>
        </p:nvSpPr>
        <p:spPr>
          <a:xfrm rot="-2634420">
            <a:off x="-2135777" y="-3525230"/>
            <a:ext cx="9094533" cy="5433689"/>
          </a:xfrm>
          <a:custGeom>
            <a:avLst/>
            <a:gdLst/>
            <a:ahLst/>
            <a:cxnLst/>
            <a:rect l="l" t="t" r="r" b="b"/>
            <a:pathLst>
              <a:path w="11250452" h="5864298">
                <a:moveTo>
                  <a:pt x="0" y="0"/>
                </a:moveTo>
                <a:lnTo>
                  <a:pt x="11250451" y="0"/>
                </a:lnTo>
                <a:lnTo>
                  <a:pt x="11250451" y="5864298"/>
                </a:lnTo>
                <a:lnTo>
                  <a:pt x="0" y="58642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55"/>
          </a:p>
        </p:txBody>
      </p:sp>
      <p:sp>
        <p:nvSpPr>
          <p:cNvPr id="4" name="Freeform 4"/>
          <p:cNvSpPr/>
          <p:nvPr/>
        </p:nvSpPr>
        <p:spPr>
          <a:xfrm>
            <a:off x="406024" y="-80084"/>
            <a:ext cx="2869938" cy="2209287"/>
          </a:xfrm>
          <a:custGeom>
            <a:avLst/>
            <a:gdLst/>
            <a:ahLst/>
            <a:cxnLst/>
            <a:rect l="l" t="t" r="r" b="b"/>
            <a:pathLst>
              <a:path w="4512048" h="3433080">
                <a:moveTo>
                  <a:pt x="0" y="0"/>
                </a:moveTo>
                <a:lnTo>
                  <a:pt x="4512048" y="0"/>
                </a:lnTo>
                <a:lnTo>
                  <a:pt x="4512048" y="3433080"/>
                </a:lnTo>
                <a:lnTo>
                  <a:pt x="0" y="3433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sz="955"/>
          </a:p>
        </p:txBody>
      </p:sp>
      <p:sp>
        <p:nvSpPr>
          <p:cNvPr id="5" name="TextBox 5"/>
          <p:cNvSpPr txBox="1"/>
          <p:nvPr/>
        </p:nvSpPr>
        <p:spPr>
          <a:xfrm>
            <a:off x="1877491" y="3216243"/>
            <a:ext cx="10345735" cy="1401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05"/>
              </a:lnSpc>
              <a:spcBef>
                <a:spcPct val="0"/>
              </a:spcBef>
            </a:pPr>
            <a:r>
              <a:rPr lang="en-US" sz="12115">
                <a:solidFill>
                  <a:srgbClr val="FFFFFF"/>
                </a:solidFill>
              </a:rPr>
              <a:t>MEDICOPTER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818526" y="8433351"/>
            <a:ext cx="3089467" cy="865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0"/>
              </a:lnSpc>
            </a:pPr>
            <a:r>
              <a:rPr lang="en-US" sz="5280">
                <a:solidFill>
                  <a:srgbClr val="3BBEDC"/>
                </a:solidFill>
                <a:latin typeface="Arial Bold" panose="020B0704020202020204"/>
              </a:rPr>
              <a:t>C</a:t>
            </a:r>
            <a:r>
              <a:rPr lang="en-US" sz="5280">
                <a:solidFill>
                  <a:srgbClr val="FF9255"/>
                </a:solidFill>
                <a:latin typeface="Arial Bold" panose="020B0704020202020204"/>
              </a:rPr>
              <a:t>i</a:t>
            </a:r>
            <a:r>
              <a:rPr lang="en-US" sz="5280">
                <a:solidFill>
                  <a:srgbClr val="3BBEDC"/>
                </a:solidFill>
                <a:latin typeface="Arial Bold" panose="020B0704020202020204"/>
              </a:rPr>
              <a:t>C 2023</a:t>
            </a:r>
          </a:p>
        </p:txBody>
      </p:sp>
      <p:sp>
        <p:nvSpPr>
          <p:cNvPr id="7" name="Freeform 7"/>
          <p:cNvSpPr/>
          <p:nvPr/>
        </p:nvSpPr>
        <p:spPr>
          <a:xfrm rot="-8868194">
            <a:off x="-3369507" y="7717552"/>
            <a:ext cx="9032533" cy="4084237"/>
          </a:xfrm>
          <a:custGeom>
            <a:avLst/>
            <a:gdLst/>
            <a:ahLst/>
            <a:cxnLst/>
            <a:rect l="l" t="t" r="r" b="b"/>
            <a:pathLst>
              <a:path w="10127533" h="5278977">
                <a:moveTo>
                  <a:pt x="0" y="0"/>
                </a:moveTo>
                <a:lnTo>
                  <a:pt x="10127533" y="0"/>
                </a:lnTo>
                <a:lnTo>
                  <a:pt x="10127533" y="5278976"/>
                </a:lnTo>
                <a:lnTo>
                  <a:pt x="0" y="52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55"/>
          </a:p>
        </p:txBody>
      </p:sp>
      <p:sp>
        <p:nvSpPr>
          <p:cNvPr id="8" name="TextBox 8"/>
          <p:cNvSpPr txBox="1"/>
          <p:nvPr/>
        </p:nvSpPr>
        <p:spPr>
          <a:xfrm>
            <a:off x="2944488" y="4805971"/>
            <a:ext cx="8211742" cy="1249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0"/>
              </a:lnSpc>
            </a:pPr>
            <a:r>
              <a:rPr lang="en-US" sz="3610">
                <a:solidFill>
                  <a:srgbClr val="FFFFFF"/>
                </a:solidFill>
                <a:latin typeface="Arial Bold" panose="020B0704020202020204"/>
              </a:rPr>
              <a:t>Logistic system using drones to deliver medical supply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486883" y="-985663"/>
            <a:ext cx="9260461" cy="12833096"/>
            <a:chOff x="0" y="0"/>
            <a:chExt cx="14648078" cy="21439468"/>
          </a:xfrm>
        </p:grpSpPr>
        <p:sp>
          <p:nvSpPr>
            <p:cNvPr id="10" name="Freeform 10"/>
            <p:cNvSpPr/>
            <p:nvPr/>
          </p:nvSpPr>
          <p:spPr>
            <a:xfrm rot="567854">
              <a:off x="1206392" y="899180"/>
              <a:ext cx="12235294" cy="15686274"/>
            </a:xfrm>
            <a:custGeom>
              <a:avLst/>
              <a:gdLst/>
              <a:ahLst/>
              <a:cxnLst/>
              <a:rect l="l" t="t" r="r" b="b"/>
              <a:pathLst>
                <a:path w="12235294" h="15686274">
                  <a:moveTo>
                    <a:pt x="0" y="0"/>
                  </a:moveTo>
                  <a:lnTo>
                    <a:pt x="12235294" y="0"/>
                  </a:lnTo>
                  <a:lnTo>
                    <a:pt x="12235294" y="15686273"/>
                  </a:lnTo>
                  <a:lnTo>
                    <a:pt x="0" y="156862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415136" y="12997709"/>
              <a:ext cx="7785671" cy="8441758"/>
            </a:xfrm>
            <a:custGeom>
              <a:avLst/>
              <a:gdLst/>
              <a:ahLst/>
              <a:cxnLst/>
              <a:rect l="l" t="t" r="r" b="b"/>
              <a:pathLst>
                <a:path w="7785671" h="8441758">
                  <a:moveTo>
                    <a:pt x="0" y="0"/>
                  </a:moveTo>
                  <a:lnTo>
                    <a:pt x="7785671" y="0"/>
                  </a:lnTo>
                  <a:lnTo>
                    <a:pt x="7785671" y="8441759"/>
                  </a:lnTo>
                  <a:lnTo>
                    <a:pt x="0" y="8441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198618" t="-73182" r="-45069" b="-5117"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2249069" y="12522828"/>
              <a:ext cx="1899525" cy="949763"/>
            </a:xfrm>
            <a:custGeom>
              <a:avLst/>
              <a:gdLst/>
              <a:ahLst/>
              <a:cxnLst/>
              <a:rect l="l" t="t" r="r" b="b"/>
              <a:pathLst>
                <a:path w="1899525" h="949763">
                  <a:moveTo>
                    <a:pt x="0" y="0"/>
                  </a:moveTo>
                  <a:lnTo>
                    <a:pt x="1899525" y="0"/>
                  </a:lnTo>
                  <a:lnTo>
                    <a:pt x="1899525" y="949763"/>
                  </a:lnTo>
                  <a:lnTo>
                    <a:pt x="0" y="9497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3" name="Freeform 13"/>
            <p:cNvSpPr/>
            <p:nvPr/>
          </p:nvSpPr>
          <p:spPr>
            <a:xfrm rot="962547">
              <a:off x="2508292" y="13897054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228419" y="2535562"/>
              <a:ext cx="4847721" cy="10379706"/>
            </a:xfrm>
            <a:custGeom>
              <a:avLst/>
              <a:gdLst/>
              <a:ahLst/>
              <a:cxnLst/>
              <a:rect l="l" t="t" r="r" b="b"/>
              <a:pathLst>
                <a:path w="4847721" h="10379706">
                  <a:moveTo>
                    <a:pt x="0" y="0"/>
                  </a:moveTo>
                  <a:lnTo>
                    <a:pt x="4847721" y="0"/>
                  </a:lnTo>
                  <a:lnTo>
                    <a:pt x="4847721" y="10379706"/>
                  </a:lnTo>
                  <a:lnTo>
                    <a:pt x="0" y="10379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-158807" r="-121149"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5" name="Freeform 15"/>
            <p:cNvSpPr/>
            <p:nvPr/>
          </p:nvSpPr>
          <p:spPr>
            <a:xfrm rot="962547">
              <a:off x="2698992" y="13318095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6" name="Freeform 16"/>
            <p:cNvSpPr/>
            <p:nvPr/>
          </p:nvSpPr>
          <p:spPr>
            <a:xfrm rot="962547">
              <a:off x="5874437" y="13175094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7" name="Freeform 17"/>
            <p:cNvSpPr/>
            <p:nvPr/>
          </p:nvSpPr>
          <p:spPr>
            <a:xfrm rot="962547">
              <a:off x="6633500" y="12903064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8" name="Freeform 18"/>
            <p:cNvSpPr/>
            <p:nvPr/>
          </p:nvSpPr>
          <p:spPr>
            <a:xfrm rot="962547">
              <a:off x="6007458" y="13374400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19" name="Freeform 19"/>
            <p:cNvSpPr/>
            <p:nvPr/>
          </p:nvSpPr>
          <p:spPr>
            <a:xfrm rot="-1585262">
              <a:off x="8385601" y="6113219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20" name="Freeform 20"/>
            <p:cNvSpPr/>
            <p:nvPr/>
          </p:nvSpPr>
          <p:spPr>
            <a:xfrm rot="-1585262">
              <a:off x="8738224" y="6790285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8" y="0"/>
                  </a:lnTo>
                  <a:lnTo>
                    <a:pt x="1381078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  <p:sp>
          <p:nvSpPr>
            <p:cNvPr id="21" name="Freeform 21"/>
            <p:cNvSpPr/>
            <p:nvPr/>
          </p:nvSpPr>
          <p:spPr>
            <a:xfrm rot="1870434">
              <a:off x="3814824" y="6137423"/>
              <a:ext cx="1381078" cy="690539"/>
            </a:xfrm>
            <a:custGeom>
              <a:avLst/>
              <a:gdLst/>
              <a:ahLst/>
              <a:cxnLst/>
              <a:rect l="l" t="t" r="r" b="b"/>
              <a:pathLst>
                <a:path w="1381078" h="690539">
                  <a:moveTo>
                    <a:pt x="0" y="0"/>
                  </a:moveTo>
                  <a:lnTo>
                    <a:pt x="1381077" y="0"/>
                  </a:lnTo>
                  <a:lnTo>
                    <a:pt x="1381077" y="690539"/>
                  </a:lnTo>
                  <a:lnTo>
                    <a:pt x="0" y="6905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955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65;p9"/>
          <p:cNvSpPr txBox="1"/>
          <p:nvPr/>
        </p:nvSpPr>
        <p:spPr>
          <a:xfrm>
            <a:off x="1573036" y="128024"/>
            <a:ext cx="68907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OUR TEAM </a:t>
            </a:r>
            <a:endParaRPr sz="4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" name="Nhóm 2"/>
          <p:cNvGrpSpPr/>
          <p:nvPr/>
        </p:nvGrpSpPr>
        <p:grpSpPr>
          <a:xfrm>
            <a:off x="52252" y="-294063"/>
            <a:ext cx="21681098" cy="1544931"/>
            <a:chOff x="52252" y="-294063"/>
            <a:chExt cx="21681098" cy="1544931"/>
          </a:xfrm>
        </p:grpSpPr>
        <p:sp>
          <p:nvSpPr>
            <p:cNvPr id="4" name="Google Shape;145;p5"/>
            <p:cNvSpPr/>
            <p:nvPr/>
          </p:nvSpPr>
          <p:spPr>
            <a:xfrm>
              <a:off x="52252" y="-294063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Google Shape;148;p5"/>
            <p:cNvCxnSpPr/>
            <p:nvPr/>
          </p:nvCxnSpPr>
          <p:spPr>
            <a:xfrm flipV="1">
              <a:off x="444137" y="940554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1" name="Hình ảnh 10"/>
          <p:cNvPicPr>
            <a:picLocks noChangeAspect="1"/>
          </p:cNvPicPr>
          <p:nvPr/>
        </p:nvPicPr>
        <p:blipFill rotWithShape="1">
          <a:blip r:embed="rId4"/>
          <a:srcRect l="27267" r="7045"/>
          <a:stretch>
            <a:fillRect/>
          </a:stretch>
        </p:blipFill>
        <p:spPr>
          <a:xfrm>
            <a:off x="7859395" y="1932305"/>
            <a:ext cx="2327910" cy="2369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Hình ảnh 13"/>
          <p:cNvPicPr>
            <a:picLocks noChangeAspect="1"/>
          </p:cNvPicPr>
          <p:nvPr/>
        </p:nvPicPr>
        <p:blipFill rotWithShape="1">
          <a:blip r:embed="rId5"/>
          <a:srcRect l="17507" t="7330" r="917" b="57581"/>
          <a:stretch>
            <a:fillRect/>
          </a:stretch>
        </p:blipFill>
        <p:spPr>
          <a:xfrm>
            <a:off x="12733020" y="1990090"/>
            <a:ext cx="2437765" cy="24498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Hình ảnh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7225" y="1965325"/>
            <a:ext cx="2249170" cy="22491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🔊 CƠ HỘI MENTORING MIỄN PHÍ TỪ ANH STEVEN LE - FOUNDER AIRCITY - CÔNG TY  QUẢN LÝ VẬN HÀNH TÒA NHÀ BẰNG CÔNG NGHỆ CÓ TRỤ SỞ TẠI TP HỒ CHÍ MINH. - YBOX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3" t="24647" r="5810" b="35712"/>
          <a:stretch>
            <a:fillRect/>
          </a:stretch>
        </p:blipFill>
        <p:spPr bwMode="auto">
          <a:xfrm>
            <a:off x="2578100" y="5975985"/>
            <a:ext cx="1981200" cy="201866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Hình ảnh 17"/>
          <p:cNvPicPr>
            <a:picLocks noChangeAspect="1"/>
          </p:cNvPicPr>
          <p:nvPr/>
        </p:nvPicPr>
        <p:blipFill rotWithShape="1">
          <a:blip r:embed="rId8"/>
          <a:srcRect l="8430" t="21610" r="18345" b="41374"/>
          <a:stretch>
            <a:fillRect/>
          </a:stretch>
        </p:blipFill>
        <p:spPr>
          <a:xfrm>
            <a:off x="9928860" y="5974715"/>
            <a:ext cx="2050415" cy="2130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Hình ảnh 19"/>
          <p:cNvPicPr>
            <a:picLocks noChangeAspect="1"/>
          </p:cNvPicPr>
          <p:nvPr/>
        </p:nvPicPr>
        <p:blipFill rotWithShape="1">
          <a:blip r:embed="rId9"/>
          <a:srcRect l="14287" t="13123" r="12626" b="50000"/>
          <a:stretch>
            <a:fillRect/>
          </a:stretch>
        </p:blipFill>
        <p:spPr>
          <a:xfrm>
            <a:off x="6063615" y="5959475"/>
            <a:ext cx="2060575" cy="21380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Hình ảnh 21"/>
          <p:cNvPicPr>
            <a:picLocks noChangeAspect="1"/>
          </p:cNvPicPr>
          <p:nvPr/>
        </p:nvPicPr>
        <p:blipFill rotWithShape="1">
          <a:blip r:embed="rId10"/>
          <a:srcRect l="14497" t="25175" r="24129"/>
          <a:stretch>
            <a:fillRect/>
          </a:stretch>
        </p:blipFill>
        <p:spPr>
          <a:xfrm>
            <a:off x="13981430" y="5998210"/>
            <a:ext cx="2001520" cy="20231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Hộp Văn bản 23"/>
          <p:cNvSpPr txBox="1"/>
          <p:nvPr/>
        </p:nvSpPr>
        <p:spPr>
          <a:xfrm>
            <a:off x="754198" y="1034345"/>
            <a:ext cx="17037413" cy="626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About us : Gold medals of AI-JAM US 2023</a:t>
            </a:r>
            <a:r>
              <a:rPr lang="en-US" sz="2800" b="1">
                <a:solidFill>
                  <a:srgbClr val="C00000"/>
                </a:solidFill>
              </a:rPr>
              <a:t> for project “Drone for Instant Medical Delivery”</a:t>
            </a:r>
            <a:endParaRPr lang="en-US" sz="2800" b="1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272;p9"/>
          <p:cNvSpPr txBox="1"/>
          <p:nvPr/>
        </p:nvSpPr>
        <p:spPr>
          <a:xfrm>
            <a:off x="2829219" y="4214660"/>
            <a:ext cx="2986425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 Minh Quy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272;p9"/>
          <p:cNvSpPr txBox="1"/>
          <p:nvPr/>
        </p:nvSpPr>
        <p:spPr>
          <a:xfrm>
            <a:off x="7529724" y="4214563"/>
            <a:ext cx="2986425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Nguyen Huu Vinh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272;p9"/>
          <p:cNvSpPr txBox="1"/>
          <p:nvPr/>
        </p:nvSpPr>
        <p:spPr>
          <a:xfrm>
            <a:off x="11941810" y="4215130"/>
            <a:ext cx="4041140" cy="591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Nguyen Huu Anh Khoa 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272;p9"/>
          <p:cNvSpPr txBox="1"/>
          <p:nvPr/>
        </p:nvSpPr>
        <p:spPr>
          <a:xfrm>
            <a:off x="2075160" y="8250445"/>
            <a:ext cx="2986425" cy="120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Mr. Steven Le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CRO, AirCity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272;p9"/>
          <p:cNvSpPr txBox="1"/>
          <p:nvPr/>
        </p:nvSpPr>
        <p:spPr>
          <a:xfrm>
            <a:off x="5447797" y="8250466"/>
            <a:ext cx="3546922" cy="120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Dr. Dang Nhan Cach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Lecturer, UTH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272;p9"/>
          <p:cNvSpPr txBox="1"/>
          <p:nvPr/>
        </p:nvSpPr>
        <p:spPr>
          <a:xfrm>
            <a:off x="9640317" y="8266369"/>
            <a:ext cx="2986425" cy="1205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Dr. </a:t>
            </a: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 Dang Khoa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Lecturer, VNU 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272;p9"/>
          <p:cNvSpPr txBox="1"/>
          <p:nvPr/>
        </p:nvSpPr>
        <p:spPr>
          <a:xfrm>
            <a:off x="12408554" y="8207176"/>
            <a:ext cx="5497232" cy="1206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Bui Manh Gioi 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C00000"/>
                </a:solidFill>
              </a:rPr>
              <a:t>Founder, GioiIELTS Center</a:t>
            </a:r>
            <a:r>
              <a:rPr lang="en-US" sz="28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endParaRPr sz="28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272;p9"/>
          <p:cNvSpPr txBox="1"/>
          <p:nvPr/>
        </p:nvSpPr>
        <p:spPr>
          <a:xfrm>
            <a:off x="1837690" y="4879975"/>
            <a:ext cx="4969510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Leader / Drone R&amp;D Engineer</a:t>
            </a:r>
            <a:endParaRPr sz="20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272;p9"/>
          <p:cNvSpPr txBox="1"/>
          <p:nvPr/>
        </p:nvSpPr>
        <p:spPr>
          <a:xfrm>
            <a:off x="6537960" y="4879975"/>
            <a:ext cx="4969510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Drone R&amp;D Engineer</a:t>
            </a:r>
            <a:endParaRPr sz="2000" b="0" i="0" u="none" strike="noStrike" cap="none">
              <a:solidFill>
                <a:srgbClr val="C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" name="Google Shape;272;p9"/>
          <p:cNvSpPr txBox="1"/>
          <p:nvPr/>
        </p:nvSpPr>
        <p:spPr>
          <a:xfrm>
            <a:off x="11507470" y="4863465"/>
            <a:ext cx="4969510" cy="43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Business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44145" y="5975985"/>
            <a:ext cx="1152525" cy="33426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 rot="16200000">
            <a:off x="-643255" y="7293610"/>
            <a:ext cx="27266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1"/>
                </a:solidFill>
              </a:rPr>
              <a:t>Supporters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531110" y="9612630"/>
            <a:ext cx="2028190" cy="5187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3060065" y="9676130"/>
            <a:ext cx="1016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Mentor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878195" y="9608820"/>
            <a:ext cx="2213610" cy="5187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 Box 31"/>
          <p:cNvSpPr txBox="1"/>
          <p:nvPr/>
        </p:nvSpPr>
        <p:spPr>
          <a:xfrm>
            <a:off x="5898515" y="9657080"/>
            <a:ext cx="2342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Technical Advisor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9769475" y="9605645"/>
            <a:ext cx="2213610" cy="5187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Box 37"/>
          <p:cNvSpPr txBox="1"/>
          <p:nvPr/>
        </p:nvSpPr>
        <p:spPr>
          <a:xfrm>
            <a:off x="9789795" y="9653905"/>
            <a:ext cx="2342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Technical Advisor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13809980" y="9605645"/>
            <a:ext cx="2213610" cy="51879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 Box 39"/>
          <p:cNvSpPr txBox="1"/>
          <p:nvPr/>
        </p:nvSpPr>
        <p:spPr>
          <a:xfrm>
            <a:off x="13830300" y="9653905"/>
            <a:ext cx="2342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Business Advisor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"/>
          <p:cNvCxnSpPr/>
          <p:nvPr/>
        </p:nvCxnSpPr>
        <p:spPr>
          <a:xfrm>
            <a:off x="1515532" y="5158740"/>
            <a:ext cx="11156950" cy="165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7"/>
          <p:cNvSpPr txBox="1"/>
          <p:nvPr/>
        </p:nvSpPr>
        <p:spPr>
          <a:xfrm>
            <a:off x="1515532" y="1565123"/>
            <a:ext cx="6034119" cy="39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515745" y="2128520"/>
            <a:ext cx="11518900" cy="27070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Thank you!</a:t>
            </a:r>
          </a:p>
        </p:txBody>
      </p:sp>
      <p:sp>
        <p:nvSpPr>
          <p:cNvPr id="6" name="Google Shape;264;p9"/>
          <p:cNvSpPr/>
          <p:nvPr/>
        </p:nvSpPr>
        <p:spPr>
          <a:xfrm>
            <a:off x="1528310" y="5469666"/>
            <a:ext cx="1987958" cy="1677128"/>
          </a:xfrm>
          <a:custGeom>
            <a:avLst/>
            <a:gdLst/>
            <a:ahLst/>
            <a:cxnLst/>
            <a:rect l="l" t="t" r="r" b="b"/>
            <a:pathLst>
              <a:path w="1606415" h="1222272" extrusionOk="0">
                <a:moveTo>
                  <a:pt x="0" y="0"/>
                </a:moveTo>
                <a:lnTo>
                  <a:pt x="1606414" y="0"/>
                </a:lnTo>
                <a:lnTo>
                  <a:pt x="1606414" y="1222272"/>
                </a:lnTo>
                <a:lnTo>
                  <a:pt x="0" y="1222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25;g240d16f240b_0_17"/>
          <p:cNvSpPr txBox="1"/>
          <p:nvPr/>
        </p:nvSpPr>
        <p:spPr>
          <a:xfrm>
            <a:off x="3759014" y="5901965"/>
            <a:ext cx="68907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vi-VN" sz="4400" b="1">
                <a:solidFill>
                  <a:schemeClr val="accent6">
                    <a:lumMod val="50000"/>
                  </a:schemeClr>
                </a:solidFill>
              </a:rPr>
              <a:t>MEDICOPTER</a:t>
            </a:r>
            <a:endParaRPr sz="4400" b="1" cap="none">
              <a:solidFill>
                <a:schemeClr val="accent6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13546002" y="1128712"/>
            <a:ext cx="3744595" cy="8076565"/>
          </a:xfrm>
          <a:prstGeom prst="rect">
            <a:avLst/>
          </a:prstGeom>
        </p:spPr>
      </p:pic>
      <p:sp>
        <p:nvSpPr>
          <p:cNvPr id="11" name="Google Shape;145;p5"/>
          <p:cNvSpPr/>
          <p:nvPr/>
        </p:nvSpPr>
        <p:spPr>
          <a:xfrm>
            <a:off x="52252" y="-238645"/>
            <a:ext cx="1499287" cy="1544931"/>
          </a:xfrm>
          <a:custGeom>
            <a:avLst/>
            <a:gdLst/>
            <a:ahLst/>
            <a:cxnLst/>
            <a:rect l="l" t="t" r="r" b="b"/>
            <a:pathLst>
              <a:path w="1208226" h="1208226" extrusionOk="0">
                <a:moveTo>
                  <a:pt x="0" y="0"/>
                </a:moveTo>
                <a:lnTo>
                  <a:pt x="1208226" y="0"/>
                </a:lnTo>
                <a:lnTo>
                  <a:pt x="1208226" y="1208226"/>
                </a:lnTo>
                <a:lnTo>
                  <a:pt x="0" y="1208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4"/>
          <p:cNvCxnSpPr/>
          <p:nvPr/>
        </p:nvCxnSpPr>
        <p:spPr>
          <a:xfrm>
            <a:off x="1515532" y="5158740"/>
            <a:ext cx="1532466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7"/>
          <p:cNvSpPr txBox="1"/>
          <p:nvPr/>
        </p:nvSpPr>
        <p:spPr>
          <a:xfrm>
            <a:off x="1515532" y="1565123"/>
            <a:ext cx="6034119" cy="395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8"/>
          <p:cNvSpPr txBox="1"/>
          <p:nvPr/>
        </p:nvSpPr>
        <p:spPr>
          <a:xfrm>
            <a:off x="1463280" y="2128339"/>
            <a:ext cx="9637546" cy="2708434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70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Appendix</a:t>
            </a:r>
          </a:p>
        </p:txBody>
      </p:sp>
      <p:sp>
        <p:nvSpPr>
          <p:cNvPr id="6" name="Google Shape;264;p9"/>
          <p:cNvSpPr/>
          <p:nvPr/>
        </p:nvSpPr>
        <p:spPr>
          <a:xfrm>
            <a:off x="1528310" y="5469666"/>
            <a:ext cx="1987958" cy="1677128"/>
          </a:xfrm>
          <a:custGeom>
            <a:avLst/>
            <a:gdLst/>
            <a:ahLst/>
            <a:cxnLst/>
            <a:rect l="l" t="t" r="r" b="b"/>
            <a:pathLst>
              <a:path w="1606415" h="1222272" extrusionOk="0">
                <a:moveTo>
                  <a:pt x="0" y="0"/>
                </a:moveTo>
                <a:lnTo>
                  <a:pt x="1606414" y="0"/>
                </a:lnTo>
                <a:lnTo>
                  <a:pt x="1606414" y="1222272"/>
                </a:lnTo>
                <a:lnTo>
                  <a:pt x="0" y="12222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7" name="Google Shape;225;g240d16f240b_0_17"/>
          <p:cNvSpPr txBox="1"/>
          <p:nvPr/>
        </p:nvSpPr>
        <p:spPr>
          <a:xfrm>
            <a:off x="3759014" y="5901965"/>
            <a:ext cx="68907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 b="1">
                <a:solidFill>
                  <a:schemeClr val="accent6">
                    <a:lumMod val="50000"/>
                  </a:schemeClr>
                </a:solidFill>
              </a:rPr>
              <a:t>MEDICOPTER</a:t>
            </a:r>
            <a:endParaRPr sz="4400" b="1" u="none" strike="noStrike" cap="none">
              <a:solidFill>
                <a:schemeClr val="accent6">
                  <a:lumMod val="50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Google Shape;145;p5"/>
          <p:cNvSpPr/>
          <p:nvPr/>
        </p:nvSpPr>
        <p:spPr>
          <a:xfrm>
            <a:off x="52252" y="-238645"/>
            <a:ext cx="1499287" cy="1544931"/>
          </a:xfrm>
          <a:custGeom>
            <a:avLst/>
            <a:gdLst/>
            <a:ahLst/>
            <a:cxnLst/>
            <a:rect l="l" t="t" r="r" b="b"/>
            <a:pathLst>
              <a:path w="1208226" h="1208226" extrusionOk="0">
                <a:moveTo>
                  <a:pt x="0" y="0"/>
                </a:moveTo>
                <a:lnTo>
                  <a:pt x="1208226" y="0"/>
                </a:lnTo>
                <a:lnTo>
                  <a:pt x="1208226" y="1208226"/>
                </a:lnTo>
                <a:lnTo>
                  <a:pt x="0" y="12082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551305" y="213995"/>
            <a:ext cx="596582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400" spc="462">
                <a:solidFill>
                  <a:srgbClr val="000000"/>
                </a:solidFill>
                <a:latin typeface="+mj-lt"/>
              </a:rPr>
              <a:t> OPERATION PLAN</a:t>
            </a:r>
          </a:p>
        </p:txBody>
      </p:sp>
      <p:grpSp>
        <p:nvGrpSpPr>
          <p:cNvPr id="7" name="Nhóm 6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8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3" name="Nhóm 2"/>
          <p:cNvGrpSpPr/>
          <p:nvPr/>
        </p:nvGrpSpPr>
        <p:grpSpPr>
          <a:xfrm>
            <a:off x="0" y="1195368"/>
            <a:ext cx="18288000" cy="8067951"/>
            <a:chOff x="0" y="1217018"/>
            <a:chExt cx="18288000" cy="8067951"/>
          </a:xfrm>
        </p:grpSpPr>
        <p:sp>
          <p:nvSpPr>
            <p:cNvPr id="5" name="Freeform 5"/>
            <p:cNvSpPr/>
            <p:nvPr/>
          </p:nvSpPr>
          <p:spPr>
            <a:xfrm>
              <a:off x="0" y="1217018"/>
              <a:ext cx="18288000" cy="8067951"/>
            </a:xfrm>
            <a:custGeom>
              <a:avLst/>
              <a:gdLst/>
              <a:ahLst/>
              <a:cxnLst/>
              <a:rect l="l" t="t" r="r" b="b"/>
              <a:pathLst>
                <a:path w="18288000" h="8067951">
                  <a:moveTo>
                    <a:pt x="0" y="0"/>
                  </a:moveTo>
                  <a:lnTo>
                    <a:pt x="18288000" y="0"/>
                  </a:lnTo>
                  <a:lnTo>
                    <a:pt x="18288000" y="8067952"/>
                  </a:lnTo>
                  <a:lnTo>
                    <a:pt x="0" y="8067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" name="Hình chữ nhật 1"/>
            <p:cNvSpPr/>
            <p:nvPr/>
          </p:nvSpPr>
          <p:spPr>
            <a:xfrm>
              <a:off x="3683726" y="6348549"/>
              <a:ext cx="3187337" cy="2873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d16f240b_4_0"/>
          <p:cNvSpPr txBox="1"/>
          <p:nvPr/>
        </p:nvSpPr>
        <p:spPr>
          <a:xfrm>
            <a:off x="1551539" y="169597"/>
            <a:ext cx="10004400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4400" cap="none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TARGET PRODUCT</a:t>
            </a:r>
          </a:p>
        </p:txBody>
      </p:sp>
      <p:grpSp>
        <p:nvGrpSpPr>
          <p:cNvPr id="2" name="Nhóm 1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3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4" name="TextBox 10"/>
          <p:cNvSpPr txBox="1"/>
          <p:nvPr/>
        </p:nvSpPr>
        <p:spPr>
          <a:xfrm>
            <a:off x="914284" y="1598449"/>
            <a:ext cx="9675495" cy="7416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500">
                <a:latin typeface="+mj-lt"/>
              </a:rPr>
              <a:t>Target capabilities of the product:</a:t>
            </a:r>
          </a:p>
          <a:p>
            <a:pPr algn="just">
              <a:lnSpc>
                <a:spcPts val="5570"/>
              </a:lnSpc>
              <a:spcBef>
                <a:spcPct val="0"/>
              </a:spcBef>
            </a:pPr>
            <a:endParaRPr lang="en-US" sz="4500">
              <a:latin typeface="+mj-lt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7185" y="2834024"/>
            <a:ext cx="1315085" cy="819785"/>
          </a:xfrm>
          <a:custGeom>
            <a:avLst/>
            <a:gdLst/>
            <a:ahLst/>
            <a:cxnLst/>
            <a:rect l="l" t="t" r="r" b="b"/>
            <a:pathLst>
              <a:path w="1458347" h="909478">
                <a:moveTo>
                  <a:pt x="0" y="0"/>
                </a:moveTo>
                <a:lnTo>
                  <a:pt x="1458348" y="0"/>
                </a:lnTo>
                <a:lnTo>
                  <a:pt x="1458348" y="909478"/>
                </a:lnTo>
                <a:lnTo>
                  <a:pt x="0" y="909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57185" y="4469149"/>
            <a:ext cx="1524635" cy="1094105"/>
          </a:xfrm>
          <a:custGeom>
            <a:avLst/>
            <a:gdLst/>
            <a:ahLst/>
            <a:cxnLst/>
            <a:rect l="l" t="t" r="r" b="b"/>
            <a:pathLst>
              <a:path w="2402823" h="1724026">
                <a:moveTo>
                  <a:pt x="0" y="0"/>
                </a:moveTo>
                <a:lnTo>
                  <a:pt x="2402823" y="0"/>
                </a:lnTo>
                <a:lnTo>
                  <a:pt x="2402823" y="1724026"/>
                </a:lnTo>
                <a:lnTo>
                  <a:pt x="0" y="17240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72780" y="6378594"/>
            <a:ext cx="847090" cy="1228090"/>
          </a:xfrm>
          <a:custGeom>
            <a:avLst/>
            <a:gdLst/>
            <a:ahLst/>
            <a:cxnLst/>
            <a:rect l="l" t="t" r="r" b="b"/>
            <a:pathLst>
              <a:path w="1419606" h="2057400">
                <a:moveTo>
                  <a:pt x="0" y="0"/>
                </a:moveTo>
                <a:lnTo>
                  <a:pt x="1419606" y="0"/>
                </a:lnTo>
                <a:lnTo>
                  <a:pt x="1419606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5" name="TextBox 11"/>
          <p:cNvSpPr txBox="1"/>
          <p:nvPr/>
        </p:nvSpPr>
        <p:spPr>
          <a:xfrm>
            <a:off x="2231985" y="3074054"/>
            <a:ext cx="7644130" cy="639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latin typeface="Arial" panose="020B0604020202020204" pitchFamily="34" charset="0"/>
                <a:cs typeface="Arial" panose="020B0604020202020204" pitchFamily="34" charset="0"/>
              </a:rPr>
              <a:t>Maximum speed: 125km/h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2603460" y="4740929"/>
            <a:ext cx="675703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en-US" sz="3800" spc="462">
                <a:latin typeface="+mj-lt"/>
              </a:rPr>
              <a:t>payload: 10 kg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2603460" y="6519564"/>
            <a:ext cx="715073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latin typeface="+mj-lt"/>
              </a:rPr>
              <a:t>Up to 1 hour</a:t>
            </a:r>
          </a:p>
        </p:txBody>
      </p:sp>
      <p:sp>
        <p:nvSpPr>
          <p:cNvPr id="23" name="Freeform 11"/>
          <p:cNvSpPr/>
          <p:nvPr/>
        </p:nvSpPr>
        <p:spPr>
          <a:xfrm>
            <a:off x="964506" y="8279149"/>
            <a:ext cx="1267460" cy="1215390"/>
          </a:xfrm>
          <a:custGeom>
            <a:avLst/>
            <a:gdLst/>
            <a:ahLst/>
            <a:cxnLst/>
            <a:rect l="l" t="t" r="r" b="b"/>
            <a:pathLst>
              <a:path w="2332306" h="2332306">
                <a:moveTo>
                  <a:pt x="0" y="0"/>
                </a:moveTo>
                <a:lnTo>
                  <a:pt x="2332305" y="0"/>
                </a:lnTo>
                <a:lnTo>
                  <a:pt x="2332305" y="2332306"/>
                </a:lnTo>
                <a:lnTo>
                  <a:pt x="0" y="23323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4" name="TextBox 11"/>
          <p:cNvSpPr txBox="1"/>
          <p:nvPr/>
        </p:nvSpPr>
        <p:spPr>
          <a:xfrm>
            <a:off x="2603460" y="8401069"/>
            <a:ext cx="933386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latin typeface="+mj-lt"/>
              </a:rPr>
              <a:t>AI for smart landing and control</a:t>
            </a:r>
          </a:p>
        </p:txBody>
      </p:sp>
      <p:pic>
        <p:nvPicPr>
          <p:cNvPr id="100" name="Picture 99"/>
          <p:cNvPicPr/>
          <p:nvPr/>
        </p:nvPicPr>
        <p:blipFill>
          <a:blip r:embed="rId9"/>
          <a:stretch>
            <a:fillRect/>
          </a:stretch>
        </p:blipFill>
        <p:spPr>
          <a:xfrm>
            <a:off x="10355932" y="1685703"/>
            <a:ext cx="7435679" cy="431715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Rectangles 9"/>
          <p:cNvSpPr/>
          <p:nvPr/>
        </p:nvSpPr>
        <p:spPr>
          <a:xfrm>
            <a:off x="10355932" y="6005848"/>
            <a:ext cx="7435678" cy="73152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11805497" y="6063957"/>
            <a:ext cx="46399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/>
              <a:t>Drone made by Zipline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8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" name="TextBox 6"/>
          <p:cNvSpPr txBox="1"/>
          <p:nvPr/>
        </p:nvSpPr>
        <p:spPr>
          <a:xfrm>
            <a:off x="1551305" y="213995"/>
            <a:ext cx="661098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400" spc="462">
                <a:solidFill>
                  <a:srgbClr val="000000"/>
                </a:solidFill>
                <a:latin typeface="+mj-lt"/>
              </a:rPr>
              <a:t>DRONE BASIC COST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358" y="1474797"/>
            <a:ext cx="13245465" cy="83623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Nhóm 6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8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0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4537" y="1421130"/>
            <a:ext cx="12832080" cy="846645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551305" y="213995"/>
            <a:ext cx="661098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400" spc="462">
                <a:solidFill>
                  <a:srgbClr val="000000"/>
                </a:solidFill>
                <a:latin typeface="+mj-lt"/>
              </a:rPr>
              <a:t>COST STRUCTURE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Nhóm 23"/>
          <p:cNvGrpSpPr/>
          <p:nvPr/>
        </p:nvGrpSpPr>
        <p:grpSpPr>
          <a:xfrm>
            <a:off x="1429125" y="1318573"/>
            <a:ext cx="7097036" cy="3962396"/>
            <a:chOff x="1429123" y="1688621"/>
            <a:chExt cx="6602767" cy="3683475"/>
          </a:xfrm>
        </p:grpSpPr>
        <p:sp>
          <p:nvSpPr>
            <p:cNvPr id="8" name="Rectangle 1"/>
            <p:cNvSpPr/>
            <p:nvPr/>
          </p:nvSpPr>
          <p:spPr>
            <a:xfrm>
              <a:off x="1429124" y="2512371"/>
              <a:ext cx="6602765" cy="2859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vi-VN" sz="2800" spc="42">
                  <a:solidFill>
                    <a:schemeClr val="accent1">
                      <a:lumMod val="75000"/>
                    </a:schemeClr>
                  </a:solidFill>
                  <a:cs typeface="Segoe UI" panose="020B0502040204020203" pitchFamily="34" charset="0"/>
                </a:rPr>
                <a:t>Smart model Drone </a:t>
              </a:r>
              <a:r>
                <a:rPr lang="vi-VN" sz="2800" spc="42">
                  <a:solidFill>
                    <a:srgbClr val="191919"/>
                  </a:solidFill>
                  <a:cs typeface="Segoe UI" panose="020B0502040204020203" pitchFamily="34" charset="0"/>
                </a:rPr>
                <a:t>with effective agorithms and AI for detecting</a:t>
              </a:r>
              <a:r>
                <a:rPr lang="en-US" sz="2800" spc="42">
                  <a:solidFill>
                    <a:srgbClr val="191919"/>
                  </a:solidFill>
                  <a:cs typeface="Segoe UI" panose="020B0502040204020203" pitchFamily="34" charset="0"/>
                </a:rPr>
                <a:t>. </a:t>
              </a:r>
            </a:p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cs typeface="Segoe UI" panose="020B0502040204020203" pitchFamily="34" charset="0"/>
                </a:rPr>
                <a:t>Cost Drone is low </a:t>
              </a:r>
              <a:r>
                <a:rPr lang="vi-VN" sz="2800" spc="42">
                  <a:solidFill>
                    <a:srgbClr val="191919"/>
                  </a:solidFill>
                  <a:cs typeface="Segoe UI" panose="020B0502040204020203" pitchFamily="34" charset="0"/>
                </a:rPr>
                <a:t> </a:t>
              </a:r>
              <a:endParaRPr lang="en-US" sz="2800" spc="42" dirty="0">
                <a:solidFill>
                  <a:srgbClr val="191919"/>
                </a:solidFill>
                <a:cs typeface="Segoe UI" panose="020B0502040204020203" pitchFamily="34" charset="0"/>
              </a:endParaRPr>
            </a:p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endParaRPr lang="vi-VN" sz="2800" spc="42">
                <a:solidFill>
                  <a:srgbClr val="191919"/>
                </a:solidFill>
                <a:cs typeface="Segoe UI" panose="020B0502040204020203" pitchFamily="34" charset="0"/>
              </a:endParaRPr>
            </a:p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cs typeface="Segoe UI" panose="020B0502040204020203" pitchFamily="34" charset="0"/>
                </a:rPr>
                <a:t>Founding </a:t>
              </a:r>
              <a:r>
                <a:rPr lang="en-US" sz="2800" spc="42" dirty="0">
                  <a:solidFill>
                    <a:srgbClr val="191919"/>
                  </a:solidFill>
                  <a:cs typeface="Segoe UI" panose="020B0502040204020203" pitchFamily="34" charset="0"/>
                </a:rPr>
                <a:t>members are </a:t>
              </a:r>
              <a:r>
                <a:rPr lang="en-US" sz="2800" spc="42" dirty="0">
                  <a:solidFill>
                    <a:schemeClr val="accent5"/>
                  </a:solidFill>
                  <a:cs typeface="Segoe UI" panose="020B0502040204020203" pitchFamily="34" charset="0"/>
                </a:rPr>
                <a:t>well-suited</a:t>
              </a:r>
            </a:p>
          </p:txBody>
        </p:sp>
        <p:sp>
          <p:nvSpPr>
            <p:cNvPr id="12" name="Rectangle 2"/>
            <p:cNvSpPr/>
            <p:nvPr/>
          </p:nvSpPr>
          <p:spPr>
            <a:xfrm>
              <a:off x="1429123" y="1688621"/>
              <a:ext cx="6602767" cy="866281"/>
            </a:xfrm>
            <a:prstGeom prst="rect">
              <a:avLst/>
            </a:prstGeom>
            <a:solidFill>
              <a:schemeClr val="accent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  <a:ea typeface="Segoe UI Black" panose="020B0A02040204020203" pitchFamily="34" charset="0"/>
                </a:rPr>
                <a:t>STRENGTHS</a:t>
              </a:r>
            </a:p>
          </p:txBody>
        </p:sp>
      </p:grpSp>
      <p:grpSp>
        <p:nvGrpSpPr>
          <p:cNvPr id="25" name="Nhóm 24"/>
          <p:cNvGrpSpPr/>
          <p:nvPr/>
        </p:nvGrpSpPr>
        <p:grpSpPr>
          <a:xfrm>
            <a:off x="1452626" y="5931243"/>
            <a:ext cx="7073534" cy="4089051"/>
            <a:chOff x="1452626" y="6153315"/>
            <a:chExt cx="6579264" cy="3806231"/>
          </a:xfrm>
        </p:grpSpPr>
        <p:sp>
          <p:nvSpPr>
            <p:cNvPr id="9" name="Rectangle 9"/>
            <p:cNvSpPr/>
            <p:nvPr/>
          </p:nvSpPr>
          <p:spPr>
            <a:xfrm>
              <a:off x="1452626" y="7045106"/>
              <a:ext cx="6579264" cy="291444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3390" lvl="1" indent="-226695" algn="just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Lack of </a:t>
              </a:r>
              <a:r>
                <a:rPr lang="en-US" sz="2800" u="sng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business experience </a:t>
              </a:r>
            </a:p>
            <a:p>
              <a:pPr marL="453390" lvl="1" indent="-226695" algn="just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Limited capital</a:t>
              </a:r>
            </a:p>
            <a:p>
              <a:pPr marL="453390" lvl="1" indent="-226695" algn="just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Lack </a:t>
              </a:r>
              <a:r>
                <a:rPr lang="en-US" sz="2800" u="sng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human resource</a:t>
              </a:r>
              <a:endParaRPr lang="en-US" sz="2800" u="sng" spc="42" dirty="0">
                <a:solidFill>
                  <a:srgbClr val="191919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452626" y="6153315"/>
              <a:ext cx="6579264" cy="86531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+mj-lt"/>
                  <a:ea typeface="Segoe UI Black" panose="020B0A02040204020203" pitchFamily="34" charset="0"/>
                </a:rPr>
                <a:t>WEAKNESSES</a:t>
              </a:r>
            </a:p>
          </p:txBody>
        </p:sp>
      </p:grpSp>
      <p:grpSp>
        <p:nvGrpSpPr>
          <p:cNvPr id="23" name="Nhóm 22"/>
          <p:cNvGrpSpPr/>
          <p:nvPr/>
        </p:nvGrpSpPr>
        <p:grpSpPr>
          <a:xfrm>
            <a:off x="9141373" y="1318575"/>
            <a:ext cx="7712251" cy="3962394"/>
            <a:chOff x="9141373" y="1689484"/>
            <a:chExt cx="7367253" cy="3682613"/>
          </a:xfrm>
        </p:grpSpPr>
        <p:sp>
          <p:nvSpPr>
            <p:cNvPr id="10" name="Rectangle 10"/>
            <p:cNvSpPr/>
            <p:nvPr/>
          </p:nvSpPr>
          <p:spPr>
            <a:xfrm>
              <a:off x="9141374" y="2555765"/>
              <a:ext cx="7367252" cy="281633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3390" lvl="1" indent="-226695" algn="just"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There are currently </a:t>
              </a:r>
              <a:r>
                <a:rPr lang="en-US" sz="2800" spc="42">
                  <a:solidFill>
                    <a:srgbClr val="00B050"/>
                  </a:solidFill>
                  <a:latin typeface="+mj-lt"/>
                  <a:cs typeface="Segoe UI" panose="020B0502040204020203" pitchFamily="34" charset="0"/>
                </a:rPr>
                <a:t>no project medical Drone </a:t>
              </a: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in ASEAN </a:t>
              </a:r>
            </a:p>
            <a:p>
              <a:pPr marL="453390" lvl="1" indent="-226695" algn="just">
                <a:buFont typeface="Arial" panose="020B0604020202020204"/>
                <a:buChar char="•"/>
              </a:pPr>
              <a:r>
                <a:rPr lang="en-US" sz="2800" spc="42">
                  <a:solidFill>
                    <a:srgbClr val="191919"/>
                  </a:solidFill>
                  <a:latin typeface="+mj-lt"/>
                  <a:cs typeface="Segoe UI" panose="020B0502040204020203" pitchFamily="34" charset="0"/>
                </a:rPr>
                <a:t>First model medical delivery by Drone in Viet Nam</a:t>
              </a:r>
              <a:endParaRPr lang="en-US" sz="2800" spc="42" dirty="0">
                <a:solidFill>
                  <a:srgbClr val="191919"/>
                </a:solidFill>
                <a:latin typeface="+mj-lt"/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141373" y="1689484"/>
              <a:ext cx="7367253" cy="866281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+mj-lt"/>
                  <a:ea typeface="Segoe UI Black" panose="020B0A02040204020203" pitchFamily="34" charset="0"/>
                </a:rPr>
                <a:t>OPPORTUNITIES</a:t>
              </a:r>
            </a:p>
          </p:txBody>
        </p:sp>
      </p:grpSp>
      <p:grpSp>
        <p:nvGrpSpPr>
          <p:cNvPr id="26" name="Nhóm 25"/>
          <p:cNvGrpSpPr/>
          <p:nvPr/>
        </p:nvGrpSpPr>
        <p:grpSpPr>
          <a:xfrm>
            <a:off x="9141372" y="5931244"/>
            <a:ext cx="7712249" cy="4089050"/>
            <a:chOff x="9141372" y="5931244"/>
            <a:chExt cx="7712249" cy="4001826"/>
          </a:xfrm>
        </p:grpSpPr>
        <p:sp>
          <p:nvSpPr>
            <p:cNvPr id="11" name="Rectangle 11"/>
            <p:cNvSpPr/>
            <p:nvPr/>
          </p:nvSpPr>
          <p:spPr>
            <a:xfrm>
              <a:off x="9141372" y="6868862"/>
              <a:ext cx="7712249" cy="306420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r>
                <a:rPr lang="en-US" sz="2800" spc="42">
                  <a:solidFill>
                    <a:schemeClr val="tx1"/>
                  </a:solidFill>
                  <a:cs typeface="Segoe UI" panose="020B0502040204020203" pitchFamily="34" charset="0"/>
                </a:rPr>
                <a:t>Drone</a:t>
              </a:r>
              <a:r>
                <a:rPr lang="vi-VN" sz="2800" spc="42">
                  <a:solidFill>
                    <a:schemeClr val="tx1"/>
                  </a:solidFill>
                  <a:cs typeface="Segoe UI" panose="020B0502040204020203" pitchFamily="34" charset="0"/>
                </a:rPr>
                <a:t> is tested in many place in the world and </a:t>
              </a:r>
              <a:r>
                <a:rPr lang="vi-VN" sz="2800" spc="42">
                  <a:solidFill>
                    <a:schemeClr val="accent2"/>
                  </a:solidFill>
                  <a:cs typeface="Segoe UI" panose="020B0502040204020203" pitchFamily="34" charset="0"/>
                </a:rPr>
                <a:t>more companies in the future </a:t>
              </a:r>
            </a:p>
            <a:p>
              <a:pPr marL="226695" lvl="1">
                <a:lnSpc>
                  <a:spcPts val="3150"/>
                </a:lnSpc>
              </a:pPr>
              <a:endParaRPr lang="vi-VN" sz="2800" spc="42">
                <a:solidFill>
                  <a:schemeClr val="accent2"/>
                </a:solidFill>
                <a:cs typeface="Segoe UI" panose="020B0502040204020203" pitchFamily="34" charset="0"/>
              </a:endParaRPr>
            </a:p>
            <a:p>
              <a:pPr marL="453390" lvl="1" indent="-226695">
                <a:lnSpc>
                  <a:spcPts val="3150"/>
                </a:lnSpc>
                <a:buFont typeface="Arial" panose="020B0604020202020204"/>
                <a:buChar char="•"/>
              </a:pPr>
              <a:endParaRPr lang="en-US" sz="2800" spc="42" dirty="0">
                <a:solidFill>
                  <a:srgbClr val="002060"/>
                </a:solidFill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141372" y="5931244"/>
              <a:ext cx="7712249" cy="909782"/>
            </a:xfrm>
            <a:prstGeom prst="rect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a typeface="Segoe UI Black" panose="020B0A02040204020203" pitchFamily="34" charset="0"/>
                </a:rPr>
                <a:t>THREATS</a:t>
              </a:r>
            </a:p>
          </p:txBody>
        </p:sp>
      </p:grpSp>
      <p:cxnSp>
        <p:nvCxnSpPr>
          <p:cNvPr id="16" name="Straight Arrow Connector 16"/>
          <p:cNvCxnSpPr/>
          <p:nvPr/>
        </p:nvCxnSpPr>
        <p:spPr>
          <a:xfrm>
            <a:off x="5834340" y="5544946"/>
            <a:ext cx="586089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Google Shape;321;g240d16f240b_0_38"/>
          <p:cNvSpPr txBox="1"/>
          <p:nvPr/>
        </p:nvSpPr>
        <p:spPr>
          <a:xfrm>
            <a:off x="1789916" y="151187"/>
            <a:ext cx="689070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+mj-lt"/>
                <a:ea typeface="Arial" panose="020B0604020202020204"/>
                <a:cs typeface="Arial" panose="020B0604020202020204"/>
                <a:sym typeface="Arial" panose="020B0604020202020204"/>
              </a:rPr>
              <a:t>S</a:t>
            </a:r>
            <a:r>
              <a:rPr lang="en-US" sz="4400">
                <a:latin typeface="+mj-lt"/>
              </a:rPr>
              <a:t>WOT Analysis</a:t>
            </a:r>
            <a:endParaRPr sz="4400" b="0" i="0" u="none" strike="noStrike" cap="none">
              <a:solidFill>
                <a:srgbClr val="000000"/>
              </a:solidFill>
              <a:latin typeface="+mj-lt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Nhóm 1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3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6"/>
          <p:cNvSpPr txBox="1"/>
          <p:nvPr/>
        </p:nvSpPr>
        <p:spPr>
          <a:xfrm>
            <a:off x="997797" y="205563"/>
            <a:ext cx="7789364" cy="657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400" spc="462">
                <a:latin typeface="+mn-lt"/>
              </a:rPr>
              <a:t> GLOBAL </a:t>
            </a:r>
            <a:r>
              <a:rPr lang="vi-VN" sz="4400" spc="462">
                <a:solidFill>
                  <a:srgbClr val="000000"/>
                </a:solidFill>
                <a:latin typeface="+mn-lt"/>
              </a:rPr>
              <a:t>MARKET SI</a:t>
            </a:r>
            <a:r>
              <a:rPr lang="en-US" sz="4400" spc="462">
                <a:solidFill>
                  <a:srgbClr val="000000"/>
                </a:solidFill>
                <a:latin typeface="+mn-lt"/>
              </a:rPr>
              <a:t>ZE</a:t>
            </a:r>
          </a:p>
        </p:txBody>
      </p:sp>
      <p:pic>
        <p:nvPicPr>
          <p:cNvPr id="6" name="Picture 2" descr="Quy mô thị trường máy bay không người lái y tế từ 2023 đến 2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903" y="1278791"/>
            <a:ext cx="14793298" cy="873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Nhóm 7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9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Rectangles 1"/>
          <p:cNvSpPr/>
          <p:nvPr/>
        </p:nvSpPr>
        <p:spPr>
          <a:xfrm>
            <a:off x="4286250" y="6272530"/>
            <a:ext cx="1112520" cy="28829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/>
        </p:nvSpPr>
        <p:spPr>
          <a:xfrm>
            <a:off x="1551539" y="202966"/>
            <a:ext cx="6369594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FUTURE INVESTORS</a:t>
            </a:r>
          </a:p>
        </p:txBody>
      </p:sp>
      <p:grpSp>
        <p:nvGrpSpPr>
          <p:cNvPr id="200" name="Google Shape;200;p8"/>
          <p:cNvGrpSpPr/>
          <p:nvPr/>
        </p:nvGrpSpPr>
        <p:grpSpPr>
          <a:xfrm>
            <a:off x="5753014" y="2041038"/>
            <a:ext cx="6355658" cy="6031637"/>
            <a:chOff x="5885294" y="1672810"/>
            <a:chExt cx="8474210" cy="8042183"/>
          </a:xfrm>
        </p:grpSpPr>
        <p:sp>
          <p:nvSpPr>
            <p:cNvPr id="204" name="Google Shape;204;p8"/>
            <p:cNvSpPr/>
            <p:nvPr/>
          </p:nvSpPr>
          <p:spPr>
            <a:xfrm>
              <a:off x="7033923" y="6154501"/>
              <a:ext cx="1536700" cy="1373293"/>
            </a:xfrm>
            <a:custGeom>
              <a:avLst/>
              <a:gdLst/>
              <a:ahLst/>
              <a:cxnLst/>
              <a:rect l="l" t="t" r="r" b="b"/>
              <a:pathLst>
                <a:path w="2605695" h="1827243" extrusionOk="0">
                  <a:moveTo>
                    <a:pt x="0" y="0"/>
                  </a:moveTo>
                  <a:lnTo>
                    <a:pt x="2605695" y="0"/>
                  </a:lnTo>
                  <a:lnTo>
                    <a:pt x="2605695" y="1827243"/>
                  </a:lnTo>
                  <a:lnTo>
                    <a:pt x="0" y="182724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5" name="Google Shape;205;p8"/>
            <p:cNvSpPr/>
            <p:nvPr/>
          </p:nvSpPr>
          <p:spPr>
            <a:xfrm>
              <a:off x="12025542" y="6119178"/>
              <a:ext cx="1784773" cy="1740747"/>
            </a:xfrm>
            <a:custGeom>
              <a:avLst/>
              <a:gdLst/>
              <a:ahLst/>
              <a:cxnLst/>
              <a:rect l="l" t="t" r="r" b="b"/>
              <a:pathLst>
                <a:path w="2398920" h="2398920" extrusionOk="0">
                  <a:moveTo>
                    <a:pt x="0" y="0"/>
                  </a:moveTo>
                  <a:lnTo>
                    <a:pt x="2398920" y="0"/>
                  </a:lnTo>
                  <a:lnTo>
                    <a:pt x="2398920" y="2398921"/>
                  </a:lnTo>
                  <a:lnTo>
                    <a:pt x="0" y="239892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9240546" y="1672810"/>
              <a:ext cx="2192867" cy="1985433"/>
            </a:xfrm>
            <a:custGeom>
              <a:avLst/>
              <a:gdLst/>
              <a:ahLst/>
              <a:cxnLst/>
              <a:rect l="l" t="t" r="r" b="b"/>
              <a:pathLst>
                <a:path w="2298729" h="2298729" extrusionOk="0">
                  <a:moveTo>
                    <a:pt x="0" y="0"/>
                  </a:moveTo>
                  <a:lnTo>
                    <a:pt x="2298729" y="0"/>
                  </a:lnTo>
                  <a:lnTo>
                    <a:pt x="2298729" y="2298730"/>
                  </a:lnTo>
                  <a:lnTo>
                    <a:pt x="0" y="22987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8036271" y="3724181"/>
              <a:ext cx="4683799" cy="10341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i="0" u="none" strike="noStrike" cap="none">
                  <a:solidFill>
                    <a:srgbClr val="00206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Government </a:t>
              </a:r>
              <a:endParaRPr sz="3600" b="1" i="0" u="none" strike="noStrike" cap="none">
                <a:solidFill>
                  <a:srgbClr val="00206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09" name="Google Shape;209;p8"/>
            <p:cNvSpPr txBox="1"/>
            <p:nvPr/>
          </p:nvSpPr>
          <p:spPr>
            <a:xfrm>
              <a:off x="5885294" y="7714089"/>
              <a:ext cx="3731260" cy="1722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C01BE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Venture capital investment</a:t>
              </a:r>
              <a:endParaRPr sz="3000" b="1" i="0" u="none" strike="noStrike" cap="none">
                <a:solidFill>
                  <a:srgbClr val="C01BE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210" name="Google Shape;210;p8"/>
            <p:cNvSpPr txBox="1"/>
            <p:nvPr/>
          </p:nvSpPr>
          <p:spPr>
            <a:xfrm>
              <a:off x="11492886" y="7992026"/>
              <a:ext cx="2866618" cy="17229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 i="0" u="none" strike="noStrike" cap="none">
                  <a:solidFill>
                    <a:srgbClr val="00BF63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Health care Funds</a:t>
              </a:r>
              <a:endParaRPr sz="3000" b="1" i="0" u="none" strike="noStrike" cap="none">
                <a:solidFill>
                  <a:srgbClr val="00BF6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2" name="Nhóm 1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3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6" name="Oval 2"/>
          <p:cNvSpPr/>
          <p:nvPr/>
        </p:nvSpPr>
        <p:spPr>
          <a:xfrm>
            <a:off x="6885285" y="1564436"/>
            <a:ext cx="4412987" cy="4385984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40000"/>
                  <a:lumOff val="6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Oval 2"/>
          <p:cNvSpPr/>
          <p:nvPr/>
        </p:nvSpPr>
        <p:spPr>
          <a:xfrm>
            <a:off x="5055850" y="4517186"/>
            <a:ext cx="4412987" cy="4385984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Oval 2"/>
          <p:cNvSpPr/>
          <p:nvPr/>
        </p:nvSpPr>
        <p:spPr>
          <a:xfrm>
            <a:off x="8802831" y="4517186"/>
            <a:ext cx="4412987" cy="4385984"/>
          </a:xfrm>
          <a:prstGeom prst="ellipse">
            <a:avLst/>
          </a:prstGeom>
          <a:noFill/>
          <a:ln w="38100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2"/>
          <p:cNvSpPr txBox="1"/>
          <p:nvPr/>
        </p:nvSpPr>
        <p:spPr>
          <a:xfrm>
            <a:off x="1551539" y="163428"/>
            <a:ext cx="5668993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PROBLEM</a:t>
            </a:r>
            <a:endParaRPr sz="4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3" name="Nhóm 2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4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15" name="Hình ảnh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" y="3641641"/>
            <a:ext cx="8272017" cy="5534741"/>
          </a:xfrm>
          <a:prstGeom prst="rect">
            <a:avLst/>
          </a:prstGeom>
        </p:spPr>
      </p:pic>
      <p:sp>
        <p:nvSpPr>
          <p:cNvPr id="98" name="Google Shape;98;p2"/>
          <p:cNvSpPr/>
          <p:nvPr/>
        </p:nvSpPr>
        <p:spPr>
          <a:xfrm>
            <a:off x="9099749" y="3726117"/>
            <a:ext cx="8744114" cy="5365791"/>
          </a:xfrm>
          <a:custGeom>
            <a:avLst/>
            <a:gdLst/>
            <a:ahLst/>
            <a:cxnLst/>
            <a:rect l="l" t="t" r="r" b="b"/>
            <a:pathLst>
              <a:path w="7149453" h="4051122" extrusionOk="0">
                <a:moveTo>
                  <a:pt x="0" y="0"/>
                </a:moveTo>
                <a:lnTo>
                  <a:pt x="7149454" y="0"/>
                </a:lnTo>
                <a:lnTo>
                  <a:pt x="7149454" y="4051122"/>
                </a:lnTo>
                <a:lnTo>
                  <a:pt x="0" y="40511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2" name="Google Shape;102;p2"/>
          <p:cNvSpPr txBox="1"/>
          <p:nvPr/>
        </p:nvSpPr>
        <p:spPr>
          <a:xfrm>
            <a:off x="1205230" y="1332230"/>
            <a:ext cx="15877540" cy="174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Currently, 74 (44%)</a:t>
            </a:r>
            <a:r>
              <a:rPr lang="en-US" sz="4000" b="0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Wingdings 2" panose="05020102010507070707" charset="0"/>
              </a:rPr>
              <a:t></a:t>
            </a:r>
            <a:r>
              <a:rPr lang="en-US" sz="4000" b="0" i="0" u="none" strike="noStrike" cap="none" baseline="3000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sz="4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hospitals in Mekong Delta lack of medical supplies </a:t>
            </a:r>
            <a:r>
              <a:rPr lang="en-US" sz="4000"/>
              <a:t>and</a:t>
            </a:r>
            <a:r>
              <a:rPr lang="en-US" sz="40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blood samples.</a:t>
            </a:r>
            <a:endParaRPr sz="40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615950" y="9536430"/>
            <a:ext cx="7540625" cy="6134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+mj-lt"/>
              </a:rPr>
              <a:t>(*) According to General Statistics Office of Vietnam 2017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1202364" y="1306286"/>
            <a:ext cx="15725187" cy="8501279"/>
          </a:xfrm>
          <a:custGeom>
            <a:avLst/>
            <a:gdLst/>
            <a:ahLst/>
            <a:cxnLst/>
            <a:rect l="l" t="t" r="r" b="b"/>
            <a:pathLst>
              <a:path w="15260010" h="7690084">
                <a:moveTo>
                  <a:pt x="0" y="0"/>
                </a:moveTo>
                <a:lnTo>
                  <a:pt x="15260010" y="0"/>
                </a:lnTo>
                <a:lnTo>
                  <a:pt x="15260010" y="7690084"/>
                </a:lnTo>
                <a:lnTo>
                  <a:pt x="0" y="7690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-375299" y="194118"/>
            <a:ext cx="13818172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vi-VN" sz="4400" spc="462">
                <a:solidFill>
                  <a:srgbClr val="000000"/>
                </a:solidFill>
                <a:latin typeface="+mn-lt"/>
              </a:rPr>
              <a:t>HOW DRONE </a:t>
            </a:r>
            <a:r>
              <a:rPr lang="en-US" altLang="vi-VN" sz="4400" spc="462">
                <a:solidFill>
                  <a:srgbClr val="000000"/>
                </a:solidFill>
                <a:latin typeface="+mn-lt"/>
              </a:rPr>
              <a:t>TRAVEL SHORTER</a:t>
            </a:r>
          </a:p>
        </p:txBody>
      </p:sp>
      <p:grpSp>
        <p:nvGrpSpPr>
          <p:cNvPr id="8" name="Nhóm 7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9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1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87080" y="206589"/>
            <a:ext cx="8476900" cy="1412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</a:pPr>
            <a:r>
              <a:rPr lang="en-US" sz="4400" spc="312">
                <a:solidFill>
                  <a:srgbClr val="000000"/>
                </a:solidFill>
                <a:latin typeface="+mj-lt"/>
              </a:rPr>
              <a:t>OPERATION PROCESS </a:t>
            </a:r>
          </a:p>
          <a:p>
            <a:pPr algn="ctr">
              <a:lnSpc>
                <a:spcPts val="5545"/>
              </a:lnSpc>
            </a:pPr>
            <a:endParaRPr lang="en-US" sz="4400" spc="462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941626" y="-794238"/>
            <a:ext cx="14479068" cy="10479466"/>
            <a:chOff x="0" y="-1824280"/>
            <a:chExt cx="18781201" cy="13315922"/>
          </a:xfrm>
        </p:grpSpPr>
        <p:sp>
          <p:nvSpPr>
            <p:cNvPr id="7" name="Freeform 7"/>
            <p:cNvSpPr/>
            <p:nvPr/>
          </p:nvSpPr>
          <p:spPr>
            <a:xfrm>
              <a:off x="0" y="873830"/>
              <a:ext cx="18781201" cy="10617812"/>
            </a:xfrm>
            <a:custGeom>
              <a:avLst/>
              <a:gdLst/>
              <a:ahLst/>
              <a:cxnLst/>
              <a:rect l="l" t="t" r="r" b="b"/>
              <a:pathLst>
                <a:path w="18781201" h="10617812">
                  <a:moveTo>
                    <a:pt x="0" y="0"/>
                  </a:moveTo>
                  <a:lnTo>
                    <a:pt x="18781201" y="0"/>
                  </a:lnTo>
                  <a:lnTo>
                    <a:pt x="18781201" y="10617812"/>
                  </a:lnTo>
                  <a:lnTo>
                    <a:pt x="0" y="10617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33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32119" y="-1824280"/>
              <a:ext cx="12572534" cy="63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45"/>
                </a:lnSpc>
              </a:pPr>
              <a:endParaRPr lang="en-US" sz="3120" spc="312">
                <a:solidFill>
                  <a:srgbClr val="000000"/>
                </a:solidFill>
                <a:latin typeface="+mj-lt"/>
              </a:endParaRPr>
            </a:p>
          </p:txBody>
        </p:sp>
      </p:grpSp>
      <p:grpSp>
        <p:nvGrpSpPr>
          <p:cNvPr id="9" name="Nhóm 8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10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2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ình ảnh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10" y="1122825"/>
            <a:ext cx="17739359" cy="8968539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551539" y="223246"/>
            <a:ext cx="13818172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45"/>
              </a:lnSpc>
            </a:pPr>
            <a:r>
              <a:rPr lang="en-US" sz="4400" spc="462">
                <a:latin typeface="+mn-lt"/>
              </a:rPr>
              <a:t>BENEFITS</a:t>
            </a:r>
          </a:p>
        </p:txBody>
      </p:sp>
      <p:grpSp>
        <p:nvGrpSpPr>
          <p:cNvPr id="9" name="Nhóm 8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10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2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551620" y="223734"/>
            <a:ext cx="8476900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5"/>
              </a:lnSpc>
            </a:pPr>
            <a:r>
              <a:rPr lang="en-US" sz="4400" spc="462">
                <a:solidFill>
                  <a:srgbClr val="000000"/>
                </a:solidFill>
                <a:latin typeface="+mj-lt"/>
              </a:rPr>
              <a:t>DEMO VIDEO</a:t>
            </a:r>
          </a:p>
        </p:txBody>
      </p:sp>
      <p:grpSp>
        <p:nvGrpSpPr>
          <p:cNvPr id="9" name="Nhóm 8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10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2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3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2" name="Automatically Fly to Point A and B Trimmed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27792" y="1585204"/>
            <a:ext cx="14032416" cy="7758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Nhóm 22"/>
          <p:cNvGrpSpPr/>
          <p:nvPr/>
        </p:nvGrpSpPr>
        <p:grpSpPr>
          <a:xfrm>
            <a:off x="4326096" y="1413387"/>
            <a:ext cx="10281999" cy="8087451"/>
            <a:chOff x="4563089" y="1615483"/>
            <a:chExt cx="9697882" cy="7355770"/>
          </a:xfrm>
        </p:grpSpPr>
        <p:sp>
          <p:nvSpPr>
            <p:cNvPr id="11" name="Hộp Văn bản 10"/>
            <p:cNvSpPr txBox="1"/>
            <p:nvPr/>
          </p:nvSpPr>
          <p:spPr>
            <a:xfrm>
              <a:off x="7074394" y="3656672"/>
              <a:ext cx="4077004" cy="896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>
                  <a:solidFill>
                    <a:schemeClr val="accent2">
                      <a:lumMod val="50000"/>
                    </a:schemeClr>
                  </a:solidFill>
                  <a:latin typeface="Segoe UI Black" panose="020B0A02040204020203" pitchFamily="34" charset="0"/>
                  <a:cs typeface="Segoe UI Black" panose="020B0A02040204020203" pitchFamily="34" charset="0"/>
                </a:rPr>
                <a:t>HIGH PRESERVATION COST</a:t>
              </a:r>
              <a:endParaRPr lang="en-US" sz="2800" b="1">
                <a:solidFill>
                  <a:schemeClr val="accent2">
                    <a:lumMod val="50000"/>
                  </a:schemeClr>
                </a:solidFill>
                <a:latin typeface="Segoe UI Black" panose="020B0A02040204020203" pitchFamily="34" charset="0"/>
                <a:cs typeface="Segoe UI Black" panose="020B0A02040204020203" pitchFamily="34" charset="0"/>
              </a:endParaRPr>
            </a:p>
          </p:txBody>
        </p:sp>
        <p:grpSp>
          <p:nvGrpSpPr>
            <p:cNvPr id="22" name="Nhóm 21"/>
            <p:cNvGrpSpPr/>
            <p:nvPr/>
          </p:nvGrpSpPr>
          <p:grpSpPr>
            <a:xfrm>
              <a:off x="4563089" y="1615483"/>
              <a:ext cx="9697882" cy="7355770"/>
              <a:chOff x="4192404" y="2159717"/>
              <a:chExt cx="8795895" cy="6811099"/>
            </a:xfrm>
          </p:grpSpPr>
          <p:pic>
            <p:nvPicPr>
              <p:cNvPr id="1028" name="Picture 4" descr="Premium Vector | Blood bag with red drop. donation, transfusion in medicine  laboratory concept. pack of plasma with heart.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177" t="13627" r="62455" b="28641"/>
              <a:stretch>
                <a:fillRect/>
              </a:stretch>
            </p:blipFill>
            <p:spPr bwMode="auto">
              <a:xfrm>
                <a:off x="9529414" y="5377184"/>
                <a:ext cx="1056176" cy="15334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Blood bank - Free medical icons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00" b="97333" l="2667" r="92889">
                            <a14:foregroundMark x1="2667" y1="32889" x2="14667" y2="32889"/>
                            <a14:foregroundMark x1="86222" y1="25778" x2="93333" y2="34222"/>
                            <a14:foregroundMark x1="91111" y1="30667" x2="91111" y2="30667"/>
                            <a14:foregroundMark x1="58667" y1="4444" x2="58667" y2="4444"/>
                            <a14:foregroundMark x1="56444" y1="4444" x2="56444" y2="4444"/>
                            <a14:foregroundMark x1="48000" y1="8000" x2="48000" y2="8000"/>
                            <a14:foregroundMark x1="56444" y1="88000" x2="56444" y2="88000"/>
                            <a14:foregroundMark x1="57778" y1="91556" x2="57778" y2="91556"/>
                            <a14:foregroundMark x1="57778" y1="97333" x2="57778" y2="9733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5785" y="2504524"/>
                <a:ext cx="882798" cy="8827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Connecticut Invention of the Day: It's Pothole Season! | Connecticut  Invents!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5263" l="9398" r="89850">
                            <a14:foregroundMark x1="48872" y1="10000" x2="48872" y2="10000"/>
                            <a14:foregroundMark x1="48872" y1="10000" x2="48872" y2="10000"/>
                            <a14:foregroundMark x1="48872" y1="87368" x2="48872" y2="87368"/>
                            <a14:foregroundMark x1="51504" y1="91579" x2="51504" y2="91579"/>
                            <a14:foregroundMark x1="49624" y1="95263" x2="49624" y2="9526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2223" y="5067595"/>
                <a:ext cx="2398130" cy="17129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5" name="Group 11"/>
              <p:cNvGrpSpPr/>
              <p:nvPr/>
            </p:nvGrpSpPr>
            <p:grpSpPr>
              <a:xfrm>
                <a:off x="4192404" y="2159717"/>
                <a:ext cx="8795895" cy="6811099"/>
                <a:chOff x="2954973" y="1121300"/>
                <a:chExt cx="6436795" cy="4988706"/>
              </a:xfrm>
            </p:grpSpPr>
            <p:sp>
              <p:nvSpPr>
                <p:cNvPr id="16" name="Oval 2"/>
                <p:cNvSpPr/>
                <p:nvPr/>
              </p:nvSpPr>
              <p:spPr>
                <a:xfrm>
                  <a:off x="4521235" y="1121300"/>
                  <a:ext cx="2789771" cy="2798767"/>
                </a:xfrm>
                <a:prstGeom prst="ellipse">
                  <a:avLst/>
                </a:prstGeom>
                <a:noFill/>
                <a:ln w="3810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7" name="TextBox 10"/>
                <p:cNvSpPr txBox="1"/>
                <p:nvPr/>
              </p:nvSpPr>
              <p:spPr>
                <a:xfrm>
                  <a:off x="4549290" y="2131505"/>
                  <a:ext cx="2777068" cy="33387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2800">
                      <a:solidFill>
                        <a:schemeClr val="accent2">
                          <a:lumMod val="50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BLOOD BANK</a:t>
                  </a:r>
                  <a:endPara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  <p:sp>
              <p:nvSpPr>
                <p:cNvPr id="18" name="Oval 38"/>
                <p:cNvSpPr/>
                <p:nvPr/>
              </p:nvSpPr>
              <p:spPr>
                <a:xfrm>
                  <a:off x="2954973" y="2995266"/>
                  <a:ext cx="3058719" cy="2985869"/>
                </a:xfrm>
                <a:prstGeom prst="ellipse">
                  <a:avLst/>
                </a:prstGeom>
                <a:noFill/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19" name="Oval 40"/>
                <p:cNvSpPr/>
                <p:nvPr/>
              </p:nvSpPr>
              <p:spPr>
                <a:xfrm>
                  <a:off x="5731234" y="3082273"/>
                  <a:ext cx="3058719" cy="3027733"/>
                </a:xfrm>
                <a:prstGeom prst="ellipse">
                  <a:avLst/>
                </a:prstGeom>
                <a:noFill/>
                <a:ln w="38100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0" name="TextBox 39"/>
                <p:cNvSpPr txBox="1"/>
                <p:nvPr/>
              </p:nvSpPr>
              <p:spPr>
                <a:xfrm>
                  <a:off x="3234596" y="4480648"/>
                  <a:ext cx="2527297" cy="6470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2800" b="1">
                      <a:solidFill>
                        <a:schemeClr val="accent6">
                          <a:lumMod val="75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BAD ROAD </a:t>
                  </a:r>
                </a:p>
                <a:p>
                  <a:pPr algn="ctr"/>
                  <a:r>
                    <a:rPr lang="en-US" sz="2800" b="1">
                      <a:solidFill>
                        <a:schemeClr val="accent6">
                          <a:lumMod val="75000"/>
                        </a:schemeClr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" panose="020B0502040204020203" pitchFamily="34" charset="0"/>
                    </a:rPr>
                    <a:t>LONG TIME </a:t>
                  </a:r>
                  <a:endParaRPr lang="en-US" sz="1600" b="1" dirty="0">
                    <a:solidFill>
                      <a:schemeClr val="accent6">
                        <a:lumMod val="75000"/>
                      </a:schemeClr>
                    </a:solidFill>
                    <a:latin typeface="Segoe UI" panose="020B0502040204020203" pitchFamily="34" charset="0"/>
                    <a:ea typeface="Segoe UI Black" panose="020B0A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1" name="TextBox 42"/>
                <p:cNvSpPr txBox="1"/>
                <p:nvPr/>
              </p:nvSpPr>
              <p:spPr>
                <a:xfrm>
                  <a:off x="5174295" y="4624705"/>
                  <a:ext cx="4217473" cy="647079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2800">
                      <a:solidFill>
                        <a:srgbClr val="00B050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SHORT </a:t>
                  </a:r>
                </a:p>
                <a:p>
                  <a:pPr algn="ctr"/>
                  <a:r>
                    <a:rPr lang="en-US" sz="2800">
                      <a:solidFill>
                        <a:srgbClr val="00B050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</a:rPr>
                    <a:t>EXPIRY DATE</a:t>
                  </a:r>
                  <a:endParaRPr lang="en-US" sz="2800" dirty="0">
                    <a:solidFill>
                      <a:srgbClr val="00B050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</a:endParaRPr>
                </a:p>
              </p:txBody>
            </p:sp>
          </p:grpSp>
        </p:grpSp>
      </p:grpSp>
      <p:grpSp>
        <p:nvGrpSpPr>
          <p:cNvPr id="3" name="Nhóm 2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4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2" name="Google Shape;95;p2"/>
          <p:cNvSpPr txBox="1"/>
          <p:nvPr/>
        </p:nvSpPr>
        <p:spPr>
          <a:xfrm>
            <a:off x="1551539" y="163428"/>
            <a:ext cx="5668993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PROBLEM</a:t>
            </a:r>
            <a:endParaRPr sz="4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4"/>
          <p:cNvSpPr/>
          <p:nvPr/>
        </p:nvSpPr>
        <p:spPr>
          <a:xfrm>
            <a:off x="9953051" y="2050377"/>
            <a:ext cx="8621871" cy="6470139"/>
          </a:xfrm>
          <a:custGeom>
            <a:avLst/>
            <a:gdLst/>
            <a:ahLst/>
            <a:cxnLst/>
            <a:rect l="l" t="t" r="r" b="b"/>
            <a:pathLst>
              <a:path w="8621871" h="6470139">
                <a:moveTo>
                  <a:pt x="0" y="0"/>
                </a:moveTo>
                <a:lnTo>
                  <a:pt x="8621870" y="0"/>
                </a:lnTo>
                <a:lnTo>
                  <a:pt x="8621870" y="6470139"/>
                </a:lnTo>
                <a:lnTo>
                  <a:pt x="0" y="6470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39" name="Freeform 5"/>
          <p:cNvSpPr/>
          <p:nvPr/>
        </p:nvSpPr>
        <p:spPr>
          <a:xfrm>
            <a:off x="12626200" y="7386176"/>
            <a:ext cx="3785968" cy="1471795"/>
          </a:xfrm>
          <a:custGeom>
            <a:avLst/>
            <a:gdLst/>
            <a:ahLst/>
            <a:cxnLst/>
            <a:rect l="l" t="t" r="r" b="b"/>
            <a:pathLst>
              <a:path w="3785968" h="1471795">
                <a:moveTo>
                  <a:pt x="0" y="0"/>
                </a:moveTo>
                <a:lnTo>
                  <a:pt x="3785968" y="0"/>
                </a:lnTo>
                <a:lnTo>
                  <a:pt x="3785968" y="1471796"/>
                </a:lnTo>
                <a:lnTo>
                  <a:pt x="0" y="1471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0" name="Freeform 6"/>
          <p:cNvSpPr/>
          <p:nvPr/>
        </p:nvSpPr>
        <p:spPr>
          <a:xfrm>
            <a:off x="1429100" y="4213408"/>
            <a:ext cx="1458347" cy="909478"/>
          </a:xfrm>
          <a:custGeom>
            <a:avLst/>
            <a:gdLst/>
            <a:ahLst/>
            <a:cxnLst/>
            <a:rect l="l" t="t" r="r" b="b"/>
            <a:pathLst>
              <a:path w="1458347" h="909478">
                <a:moveTo>
                  <a:pt x="0" y="0"/>
                </a:moveTo>
                <a:lnTo>
                  <a:pt x="1458348" y="0"/>
                </a:lnTo>
                <a:lnTo>
                  <a:pt x="1458348" y="909478"/>
                </a:lnTo>
                <a:lnTo>
                  <a:pt x="0" y="9094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1" name="Freeform 7"/>
          <p:cNvSpPr/>
          <p:nvPr/>
        </p:nvSpPr>
        <p:spPr>
          <a:xfrm>
            <a:off x="1542840" y="7744166"/>
            <a:ext cx="1344257" cy="1419081"/>
          </a:xfrm>
          <a:custGeom>
            <a:avLst/>
            <a:gdLst/>
            <a:ahLst/>
            <a:cxnLst/>
            <a:rect l="l" t="t" r="r" b="b"/>
            <a:pathLst>
              <a:path w="1344257" h="1419081">
                <a:moveTo>
                  <a:pt x="0" y="0"/>
                </a:moveTo>
                <a:lnTo>
                  <a:pt x="1344257" y="0"/>
                </a:lnTo>
                <a:lnTo>
                  <a:pt x="1344257" y="1419081"/>
                </a:lnTo>
                <a:lnTo>
                  <a:pt x="0" y="14190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2" name="Freeform 8"/>
          <p:cNvSpPr/>
          <p:nvPr/>
        </p:nvSpPr>
        <p:spPr>
          <a:xfrm>
            <a:off x="1432985" y="5462278"/>
            <a:ext cx="1454378" cy="1458023"/>
          </a:xfrm>
          <a:custGeom>
            <a:avLst/>
            <a:gdLst/>
            <a:ahLst/>
            <a:cxnLst/>
            <a:rect l="l" t="t" r="r" b="b"/>
            <a:pathLst>
              <a:path w="1454378" h="1458023">
                <a:moveTo>
                  <a:pt x="0" y="0"/>
                </a:moveTo>
                <a:lnTo>
                  <a:pt x="1454377" y="0"/>
                </a:lnTo>
                <a:lnTo>
                  <a:pt x="1454377" y="1458022"/>
                </a:lnTo>
                <a:lnTo>
                  <a:pt x="0" y="14580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>
              <a:latin typeface="+mj-lt"/>
            </a:endParaRPr>
          </a:p>
        </p:txBody>
      </p:sp>
      <p:sp>
        <p:nvSpPr>
          <p:cNvPr id="44" name="TextBox 10"/>
          <p:cNvSpPr txBox="1"/>
          <p:nvPr/>
        </p:nvSpPr>
        <p:spPr>
          <a:xfrm>
            <a:off x="1299210" y="1417955"/>
            <a:ext cx="9675495" cy="14281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+mj-lt"/>
              </a:rPr>
              <a:t>Use Drone to delivery medical supplies from hospitals to hospital on demand </a:t>
            </a:r>
          </a:p>
        </p:txBody>
      </p:sp>
      <p:sp>
        <p:nvSpPr>
          <p:cNvPr id="45" name="TextBox 11"/>
          <p:cNvSpPr txBox="1"/>
          <p:nvPr/>
        </p:nvSpPr>
        <p:spPr>
          <a:xfrm>
            <a:off x="3637768" y="4404930"/>
            <a:ext cx="3710147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45"/>
              </a:lnSpc>
              <a:spcBef>
                <a:spcPct val="0"/>
              </a:spcBef>
            </a:pPr>
            <a:r>
              <a:rPr lang="en-US" sz="4620" spc="462">
                <a:solidFill>
                  <a:srgbClr val="000000"/>
                </a:solidFill>
                <a:latin typeface="+mj-lt"/>
              </a:rPr>
              <a:t>Faster </a:t>
            </a:r>
          </a:p>
        </p:txBody>
      </p:sp>
      <p:sp>
        <p:nvSpPr>
          <p:cNvPr id="46" name="TextBox 12"/>
          <p:cNvSpPr txBox="1"/>
          <p:nvPr/>
        </p:nvSpPr>
        <p:spPr>
          <a:xfrm>
            <a:off x="3637728" y="8133622"/>
            <a:ext cx="4374635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5"/>
              </a:lnSpc>
              <a:spcBef>
                <a:spcPct val="0"/>
              </a:spcBef>
            </a:pPr>
            <a:r>
              <a:rPr lang="en-US" sz="4620" spc="462">
                <a:solidFill>
                  <a:srgbClr val="000000"/>
                </a:solidFill>
                <a:latin typeface="+mj-lt"/>
              </a:rPr>
              <a:t>Less CO2 </a:t>
            </a:r>
          </a:p>
        </p:txBody>
      </p:sp>
      <p:sp>
        <p:nvSpPr>
          <p:cNvPr id="47" name="TextBox 13"/>
          <p:cNvSpPr txBox="1"/>
          <p:nvPr/>
        </p:nvSpPr>
        <p:spPr>
          <a:xfrm>
            <a:off x="3638092" y="6217007"/>
            <a:ext cx="7563327" cy="710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45"/>
              </a:lnSpc>
              <a:spcBef>
                <a:spcPct val="0"/>
              </a:spcBef>
            </a:pPr>
            <a:r>
              <a:rPr lang="en-US" sz="4620" spc="462">
                <a:solidFill>
                  <a:srgbClr val="000000"/>
                </a:solidFill>
                <a:latin typeface="+mj-lt"/>
              </a:rPr>
              <a:t>20% shorter distance</a:t>
            </a:r>
            <a:r>
              <a:rPr lang="en-US" sz="4620" spc="372" baseline="30000">
                <a:solidFill>
                  <a:schemeClr val="tx1"/>
                </a:solidFill>
                <a:latin typeface="+mj-lt"/>
                <a:sym typeface="+mn-ea"/>
              </a:rPr>
              <a:t>(*)</a:t>
            </a:r>
            <a:r>
              <a:rPr lang="en-US" sz="4620" spc="462">
                <a:solidFill>
                  <a:srgbClr val="000000"/>
                </a:solidFill>
                <a:latin typeface="+mj-lt"/>
              </a:rPr>
              <a:t> </a:t>
            </a:r>
          </a:p>
        </p:txBody>
      </p:sp>
      <p:sp>
        <p:nvSpPr>
          <p:cNvPr id="48" name="TextBox 14"/>
          <p:cNvSpPr txBox="1"/>
          <p:nvPr/>
        </p:nvSpPr>
        <p:spPr>
          <a:xfrm>
            <a:off x="12801969" y="7950624"/>
            <a:ext cx="3434429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  <a:spcBef>
                <a:spcPct val="0"/>
              </a:spcBef>
            </a:pPr>
            <a:r>
              <a:rPr lang="en-US" sz="2000" spc="200">
                <a:solidFill>
                  <a:srgbClr val="000000"/>
                </a:solidFill>
                <a:latin typeface="+mj-lt"/>
              </a:rPr>
              <a:t>First drone made by us</a:t>
            </a:r>
          </a:p>
        </p:txBody>
      </p:sp>
      <p:sp>
        <p:nvSpPr>
          <p:cNvPr id="49" name="TextBox 15"/>
          <p:cNvSpPr txBox="1"/>
          <p:nvPr/>
        </p:nvSpPr>
        <p:spPr>
          <a:xfrm>
            <a:off x="2576195" y="3141345"/>
            <a:ext cx="6568440" cy="572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65"/>
              </a:lnSpc>
              <a:spcBef>
                <a:spcPct val="0"/>
              </a:spcBef>
            </a:pPr>
            <a:r>
              <a:rPr lang="en-US" sz="3720" spc="372">
                <a:solidFill>
                  <a:srgbClr val="000000"/>
                </a:solidFill>
                <a:latin typeface="+mj-lt"/>
              </a:rPr>
              <a:t>Compare to </a:t>
            </a:r>
            <a:r>
              <a:rPr lang="en-US" sz="3720" spc="372">
                <a:solidFill>
                  <a:srgbClr val="FF3131"/>
                </a:solidFill>
                <a:latin typeface="+mj-lt"/>
              </a:rPr>
              <a:t>ambulance</a:t>
            </a:r>
            <a:endParaRPr lang="en-US" sz="3720" spc="372" baseline="3000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3" name="Nhóm 2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4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2" name="TextBox 10"/>
          <p:cNvSpPr txBox="1"/>
          <p:nvPr/>
        </p:nvSpPr>
        <p:spPr>
          <a:xfrm>
            <a:off x="1299209" y="9536391"/>
            <a:ext cx="9675495" cy="6134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57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+mj-lt"/>
              </a:rPr>
              <a:t>(*) From Blood Transfusion Haematology Hospital in HCM to Can Tho Hospital</a:t>
            </a:r>
          </a:p>
        </p:txBody>
      </p:sp>
      <p:sp>
        <p:nvSpPr>
          <p:cNvPr id="8" name="Google Shape;95;p2"/>
          <p:cNvSpPr txBox="1"/>
          <p:nvPr/>
        </p:nvSpPr>
        <p:spPr>
          <a:xfrm>
            <a:off x="1551539" y="163428"/>
            <a:ext cx="5668993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 dirty="0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SOLUTION</a:t>
            </a:r>
            <a:endParaRPr sz="4400" b="0" i="0" u="none" strike="noStrike" cap="none" dirty="0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40d16f240b_4_0"/>
          <p:cNvSpPr txBox="1"/>
          <p:nvPr/>
        </p:nvSpPr>
        <p:spPr>
          <a:xfrm>
            <a:off x="1551539" y="169597"/>
            <a:ext cx="10004400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PROTOTYPE</a:t>
            </a:r>
            <a:endParaRPr sz="4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Nhóm 1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3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4" name="TextBox 10"/>
          <p:cNvSpPr txBox="1"/>
          <p:nvPr/>
        </p:nvSpPr>
        <p:spPr>
          <a:xfrm>
            <a:off x="1315720" y="1553845"/>
            <a:ext cx="9675495" cy="74168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just">
              <a:lnSpc>
                <a:spcPts val="557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+mj-lt"/>
              </a:rPr>
              <a:t>Capabilities of our first prototype:</a:t>
            </a:r>
          </a:p>
          <a:p>
            <a:pPr algn="just">
              <a:lnSpc>
                <a:spcPts val="5570"/>
              </a:lnSpc>
              <a:spcBef>
                <a:spcPct val="0"/>
              </a:spcBef>
            </a:pPr>
            <a:endParaRPr lang="en-US" sz="450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212002" y="3075127"/>
            <a:ext cx="1536065" cy="957580"/>
          </a:xfrm>
          <a:custGeom>
            <a:avLst/>
            <a:gdLst/>
            <a:ahLst/>
            <a:cxnLst/>
            <a:rect l="l" t="t" r="r" b="b"/>
            <a:pathLst>
              <a:path w="1458347" h="909478">
                <a:moveTo>
                  <a:pt x="0" y="0"/>
                </a:moveTo>
                <a:lnTo>
                  <a:pt x="1458348" y="0"/>
                </a:lnTo>
                <a:lnTo>
                  <a:pt x="1458348" y="909478"/>
                </a:lnTo>
                <a:lnTo>
                  <a:pt x="0" y="9094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2300" y="5027775"/>
            <a:ext cx="2043430" cy="1466850"/>
          </a:xfrm>
          <a:custGeom>
            <a:avLst/>
            <a:gdLst/>
            <a:ahLst/>
            <a:cxnLst/>
            <a:rect l="l" t="t" r="r" b="b"/>
            <a:pathLst>
              <a:path w="2402823" h="1724026">
                <a:moveTo>
                  <a:pt x="0" y="0"/>
                </a:moveTo>
                <a:lnTo>
                  <a:pt x="2402823" y="0"/>
                </a:lnTo>
                <a:lnTo>
                  <a:pt x="2402823" y="1724026"/>
                </a:lnTo>
                <a:lnTo>
                  <a:pt x="0" y="17240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11"/>
          <p:cNvSpPr txBox="1"/>
          <p:nvPr/>
        </p:nvSpPr>
        <p:spPr>
          <a:xfrm>
            <a:off x="3310043" y="3252470"/>
            <a:ext cx="6824980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speed: 60km/h</a:t>
            </a:r>
          </a:p>
        </p:txBody>
      </p:sp>
      <p:sp>
        <p:nvSpPr>
          <p:cNvPr id="21" name="TextBox 11"/>
          <p:cNvSpPr txBox="1"/>
          <p:nvPr/>
        </p:nvSpPr>
        <p:spPr>
          <a:xfrm>
            <a:off x="3399251" y="5284950"/>
            <a:ext cx="8528050" cy="9525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</a:t>
            </a:r>
            <a:r>
              <a:rPr lang="en-US" sz="3800" spc="462">
                <a:solidFill>
                  <a:srgbClr val="000000"/>
                </a:solidFill>
                <a:latin typeface="+mj-lt"/>
              </a:rPr>
              <a:t>payload: 3 kg</a:t>
            </a:r>
          </a:p>
        </p:txBody>
      </p:sp>
      <p:sp>
        <p:nvSpPr>
          <p:cNvPr id="23" name="Freeform 11"/>
          <p:cNvSpPr/>
          <p:nvPr/>
        </p:nvSpPr>
        <p:spPr>
          <a:xfrm>
            <a:off x="1399962" y="7452995"/>
            <a:ext cx="1348105" cy="1280160"/>
          </a:xfrm>
          <a:custGeom>
            <a:avLst/>
            <a:gdLst/>
            <a:ahLst/>
            <a:cxnLst/>
            <a:rect l="l" t="t" r="r" b="b"/>
            <a:pathLst>
              <a:path w="2332306" h="2332306">
                <a:moveTo>
                  <a:pt x="0" y="0"/>
                </a:moveTo>
                <a:lnTo>
                  <a:pt x="2332305" y="0"/>
                </a:lnTo>
                <a:lnTo>
                  <a:pt x="2332305" y="2332306"/>
                </a:lnTo>
                <a:lnTo>
                  <a:pt x="0" y="23323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11"/>
          <p:cNvSpPr txBox="1"/>
          <p:nvPr/>
        </p:nvSpPr>
        <p:spPr>
          <a:xfrm>
            <a:off x="3310043" y="7580506"/>
            <a:ext cx="7150735" cy="710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545"/>
              </a:lnSpc>
              <a:spcBef>
                <a:spcPct val="0"/>
              </a:spcBef>
            </a:pPr>
            <a:r>
              <a:rPr lang="en-US" sz="3800" spc="462">
                <a:solidFill>
                  <a:srgbClr val="000000"/>
                </a:solidFill>
                <a:latin typeface="+mj-lt"/>
              </a:rPr>
              <a:t>Automated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904999" y="1306286"/>
            <a:ext cx="5245580" cy="687532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7525" y="6470650"/>
            <a:ext cx="2652395" cy="3439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"/>
          <p:cNvSpPr txBox="1"/>
          <p:nvPr/>
        </p:nvSpPr>
        <p:spPr>
          <a:xfrm>
            <a:off x="1118871" y="170499"/>
            <a:ext cx="6369594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OPERATION </a:t>
            </a:r>
            <a:r>
              <a:rPr lang="en-US" sz="4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MODEL</a:t>
            </a:r>
            <a:endParaRPr sz="4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2" name="Nhóm 1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3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5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58D1E18-A02C-46D0-1B81-8F9FB47C3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868" y="3136553"/>
            <a:ext cx="18081830" cy="3651386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A75DAF54-330D-CE99-1B85-1D56FD608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643" y="1190150"/>
            <a:ext cx="12432133" cy="8603213"/>
          </a:xfrm>
          <a:prstGeom prst="rect">
            <a:avLst/>
          </a:prstGeom>
        </p:spPr>
      </p:pic>
      <p:grpSp>
        <p:nvGrpSpPr>
          <p:cNvPr id="6" name="Nhóm 5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7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9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147" name="Google Shape;147;p5"/>
          <p:cNvSpPr txBox="1"/>
          <p:nvPr/>
        </p:nvSpPr>
        <p:spPr>
          <a:xfrm>
            <a:off x="1551539" y="127555"/>
            <a:ext cx="10004490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rgbClr val="000000"/>
                </a:solidFill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REVENUE MODEL</a:t>
            </a:r>
          </a:p>
        </p:txBody>
      </p:sp>
      <p:sp>
        <p:nvSpPr>
          <p:cNvPr id="102" name="Google Shape;102;p2"/>
          <p:cNvSpPr txBox="1"/>
          <p:nvPr/>
        </p:nvSpPr>
        <p:spPr>
          <a:xfrm>
            <a:off x="3169349" y="9510746"/>
            <a:ext cx="10003790" cy="845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*</a:t>
            </a:r>
            <a:r>
              <a:rPr lang="en-US" sz="2800"/>
              <a:t>Average revenue</a:t>
            </a:r>
            <a:r>
              <a:rPr lang="en-US" sz="280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(Unit: VND)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/>
        </p:nvSpPr>
        <p:spPr>
          <a:xfrm>
            <a:off x="1551539" y="127555"/>
            <a:ext cx="10004490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latin typeface="+mn-lt"/>
              </a:rPr>
              <a:t>MARKET SIZE</a:t>
            </a:r>
            <a:endParaRPr sz="4400" b="0" i="0" u="none" strike="noStrike" cap="none">
              <a:solidFill>
                <a:srgbClr val="000000"/>
              </a:solidFill>
              <a:latin typeface="+mn-lt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grpSp>
        <p:nvGrpSpPr>
          <p:cNvPr id="8" name="Nhóm 7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145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148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30" name="Hộp Văn bản 29"/>
          <p:cNvSpPr txBox="1"/>
          <p:nvPr/>
        </p:nvSpPr>
        <p:spPr>
          <a:xfrm>
            <a:off x="7940211" y="1462278"/>
            <a:ext cx="35530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>
                <a:solidFill>
                  <a:schemeClr val="bg1"/>
                </a:solidFill>
              </a:rPr>
              <a:t>TAM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34" name="Hình chữ nhật 33"/>
          <p:cNvSpPr/>
          <p:nvPr/>
        </p:nvSpPr>
        <p:spPr>
          <a:xfrm>
            <a:off x="381417" y="1404517"/>
            <a:ext cx="17530354" cy="10033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Hình chữ nhật 34"/>
          <p:cNvSpPr/>
          <p:nvPr/>
        </p:nvSpPr>
        <p:spPr>
          <a:xfrm>
            <a:off x="4587657" y="1483635"/>
            <a:ext cx="13062862" cy="818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Hình chữ nhật 35"/>
          <p:cNvSpPr/>
          <p:nvPr/>
        </p:nvSpPr>
        <p:spPr>
          <a:xfrm>
            <a:off x="8741410" y="1560195"/>
            <a:ext cx="8595360" cy="6337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ộp Văn bản 36"/>
          <p:cNvSpPr txBox="1"/>
          <p:nvPr/>
        </p:nvSpPr>
        <p:spPr>
          <a:xfrm>
            <a:off x="1600494" y="1291959"/>
            <a:ext cx="44413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6600">
                <a:solidFill>
                  <a:schemeClr val="bg1"/>
                </a:solidFill>
              </a:rPr>
              <a:t>TAM</a:t>
            </a:r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38" name="Hộp Văn bản 37"/>
          <p:cNvSpPr txBox="1"/>
          <p:nvPr/>
        </p:nvSpPr>
        <p:spPr>
          <a:xfrm>
            <a:off x="4716512" y="1388253"/>
            <a:ext cx="45490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5400">
                <a:solidFill>
                  <a:srgbClr val="C00000"/>
                </a:solidFill>
              </a:rPr>
              <a:t>SAM</a:t>
            </a:r>
            <a:endParaRPr lang="en-US" sz="5400">
              <a:solidFill>
                <a:srgbClr val="C00000"/>
              </a:solidFill>
            </a:endParaRPr>
          </a:p>
        </p:txBody>
      </p:sp>
      <p:sp>
        <p:nvSpPr>
          <p:cNvPr id="39" name="Hộp Văn bản 38"/>
          <p:cNvSpPr txBox="1"/>
          <p:nvPr/>
        </p:nvSpPr>
        <p:spPr>
          <a:xfrm>
            <a:off x="8950284" y="1532419"/>
            <a:ext cx="44413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400">
                <a:solidFill>
                  <a:schemeClr val="accent2">
                    <a:lumMod val="75000"/>
                  </a:schemeClr>
                </a:solidFill>
              </a:rPr>
              <a:t>SOM</a:t>
            </a:r>
            <a:endParaRPr lang="en-US" sz="440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0" name="Rectangle 11"/>
          <p:cNvSpPr/>
          <p:nvPr/>
        </p:nvSpPr>
        <p:spPr>
          <a:xfrm>
            <a:off x="443989" y="2706224"/>
            <a:ext cx="4206239" cy="100801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900 Billion VND</a:t>
            </a:r>
            <a:endParaRPr lang="en-US" sz="25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2" name="Rectangle 11"/>
          <p:cNvSpPr/>
          <p:nvPr/>
        </p:nvSpPr>
        <p:spPr>
          <a:xfrm>
            <a:off x="9117725" y="4424007"/>
            <a:ext cx="4232366" cy="957074"/>
          </a:xfrm>
          <a:prstGeom prst="rect">
            <a:avLst/>
          </a:prstGeom>
          <a:noFill/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chemeClr val="accent2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 Billion VND</a:t>
            </a:r>
            <a:endParaRPr lang="en-US" sz="2500" dirty="0">
              <a:solidFill>
                <a:schemeClr val="accent2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3" name="Picture 2" descr="Printable Vietnam Template | Vietnam art, Vietnam tattoo, Small tattoos"/>
          <p:cNvPicPr>
            <a:picLocks noChangeAspect="1" noChangeArrowheads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618" y="5543075"/>
            <a:ext cx="3388710" cy="438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Rectangle 11"/>
          <p:cNvSpPr/>
          <p:nvPr/>
        </p:nvSpPr>
        <p:spPr>
          <a:xfrm>
            <a:off x="4844055" y="3600375"/>
            <a:ext cx="4005697" cy="100801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100 Billion VND</a:t>
            </a:r>
            <a:endParaRPr lang="en-US" sz="2500" dirty="0">
              <a:solidFill>
                <a:srgbClr val="C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30" name="Picture 6" descr="Mekong Delta Region Of Vietnam Map Icons - Free SVG &amp; PNG Mekong Delta  Region Of Vietnam Map Images - Noun Project"/>
          <p:cNvPicPr>
            <a:picLocks noChangeAspect="1" noChangeArrowheads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24" y="6414829"/>
            <a:ext cx="3490231" cy="34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rawing ASEAN Economic Community, AEC Stock Photo, Picture and Royalty Free  Image. Image 17576558."/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17" y="4902544"/>
            <a:ext cx="4311658" cy="472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Hộp Văn bản 43"/>
          <p:cNvSpPr txBox="1"/>
          <p:nvPr/>
        </p:nvSpPr>
        <p:spPr>
          <a:xfrm>
            <a:off x="310002" y="3931504"/>
            <a:ext cx="42062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>
                <a:solidFill>
                  <a:schemeClr val="accent2">
                    <a:lumMod val="50000"/>
                  </a:schemeClr>
                </a:solidFill>
              </a:rPr>
              <a:t>ASEAN</a:t>
            </a:r>
          </a:p>
          <a:p>
            <a:pPr algn="ctr"/>
            <a:r>
              <a:rPr lang="en-US" sz="2800">
                <a:solidFill>
                  <a:schemeClr val="accent2">
                    <a:lumMod val="50000"/>
                  </a:schemeClr>
                </a:solidFill>
              </a:rPr>
              <a:t>10,435 Hospitals</a:t>
            </a:r>
          </a:p>
        </p:txBody>
      </p:sp>
      <p:sp>
        <p:nvSpPr>
          <p:cNvPr id="45" name="TextBox 12"/>
          <p:cNvSpPr txBox="1"/>
          <p:nvPr/>
        </p:nvSpPr>
        <p:spPr>
          <a:xfrm>
            <a:off x="5486973" y="4724509"/>
            <a:ext cx="279400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  <a:latin typeface="+mj-lt"/>
                <a:ea typeface="Segoe UI Black" panose="020B0A02040204020203" pitchFamily="34" charset="0"/>
              </a:rPr>
              <a:t>Vietnam</a:t>
            </a:r>
          </a:p>
          <a:p>
            <a:pPr algn="ctr"/>
            <a:r>
              <a:rPr lang="en-US" sz="2400">
                <a:solidFill>
                  <a:srgbClr val="C00000"/>
                </a:solidFill>
                <a:latin typeface="+mj-lt"/>
                <a:ea typeface="Segoe UI Black" panose="020B0A02040204020203" pitchFamily="34" charset="0"/>
              </a:rPr>
              <a:t>1,015 Hospitals</a:t>
            </a:r>
            <a:endParaRPr lang="en-US" sz="2400" dirty="0">
              <a:solidFill>
                <a:srgbClr val="C00000"/>
              </a:solidFill>
              <a:latin typeface="+mj-lt"/>
              <a:ea typeface="Segoe UI Black" panose="020B0A02040204020203" pitchFamily="34" charset="0"/>
            </a:endParaRPr>
          </a:p>
        </p:txBody>
      </p:sp>
      <p:sp>
        <p:nvSpPr>
          <p:cNvPr id="46" name="TextBox 12"/>
          <p:cNvSpPr txBox="1"/>
          <p:nvPr/>
        </p:nvSpPr>
        <p:spPr>
          <a:xfrm>
            <a:off x="9859860" y="5460722"/>
            <a:ext cx="29640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>
                <a:solidFill>
                  <a:schemeClr val="accent2">
                    <a:lumMod val="75000"/>
                  </a:schemeClr>
                </a:solidFill>
                <a:latin typeface="+mn-lt"/>
                <a:ea typeface="Segoe UI Black" panose="020B0A02040204020203" pitchFamily="34" charset="0"/>
              </a:rPr>
              <a:t>Mekong</a:t>
            </a:r>
            <a:r>
              <a:rPr lang="en-US" sz="3200" b="1">
                <a:solidFill>
                  <a:schemeClr val="accent2">
                    <a:lumMod val="75000"/>
                  </a:schemeClr>
                </a:solidFill>
                <a:latin typeface="+mn-lt"/>
                <a:ea typeface="Segoe UI Black" panose="020B0A02040204020203" pitchFamily="34" charset="0"/>
              </a:rPr>
              <a:t> Delta</a:t>
            </a:r>
            <a:r>
              <a:rPr lang="vi-VN" sz="3200" b="1">
                <a:solidFill>
                  <a:schemeClr val="accent2">
                    <a:lumMod val="75000"/>
                  </a:schemeClr>
                </a:solidFill>
                <a:latin typeface="+mn-lt"/>
                <a:ea typeface="Segoe UI Black" panose="020B0A02040204020203" pitchFamily="34" charset="0"/>
              </a:rPr>
              <a:t> </a:t>
            </a:r>
            <a:endParaRPr lang="en-US" sz="3200" b="1" dirty="0">
              <a:solidFill>
                <a:schemeClr val="accent2">
                  <a:lumMod val="75000"/>
                </a:schemeClr>
              </a:solidFill>
              <a:latin typeface="+mn-lt"/>
              <a:ea typeface="Segoe UI Black" panose="020B0A02040204020203" pitchFamily="34" charset="0"/>
            </a:endParaRPr>
          </a:p>
          <a:p>
            <a:pPr algn="ctr"/>
            <a:r>
              <a:rPr lang="en-US" sz="2400">
                <a:solidFill>
                  <a:schemeClr val="accent2">
                    <a:lumMod val="75000"/>
                  </a:schemeClr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rPr>
              <a:t>169 Hospitals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+mj-lt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7" name="Elbow Connector 19"/>
          <p:cNvCxnSpPr/>
          <p:nvPr/>
        </p:nvCxnSpPr>
        <p:spPr>
          <a:xfrm>
            <a:off x="8891320" y="3931504"/>
            <a:ext cx="1645445" cy="481001"/>
          </a:xfrm>
          <a:prstGeom prst="bentConnector3">
            <a:avLst>
              <a:gd name="adj1" fmla="val 100520"/>
            </a:avLst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19"/>
          <p:cNvCxnSpPr>
            <a:stCxn id="40" idx="3"/>
            <a:endCxn id="42" idx="0"/>
          </p:cNvCxnSpPr>
          <p:nvPr/>
        </p:nvCxnSpPr>
        <p:spPr>
          <a:xfrm>
            <a:off x="4650228" y="3210229"/>
            <a:ext cx="6583680" cy="1213778"/>
          </a:xfrm>
          <a:prstGeom prst="bentConnector2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Nhóm 1"/>
          <p:cNvGrpSpPr/>
          <p:nvPr/>
        </p:nvGrpSpPr>
        <p:grpSpPr>
          <a:xfrm>
            <a:off x="644165" y="1461347"/>
            <a:ext cx="17380478" cy="8736287"/>
            <a:chOff x="734198" y="942288"/>
            <a:chExt cx="17380478" cy="8736287"/>
          </a:xfrm>
        </p:grpSpPr>
        <p:grpSp>
          <p:nvGrpSpPr>
            <p:cNvPr id="3" name="Nhóm 2"/>
            <p:cNvGrpSpPr/>
            <p:nvPr/>
          </p:nvGrpSpPr>
          <p:grpSpPr>
            <a:xfrm>
              <a:off x="1130722" y="1132203"/>
              <a:ext cx="15967429" cy="7614988"/>
              <a:chOff x="-150489" y="1362539"/>
              <a:chExt cx="15967429" cy="7614988"/>
            </a:xfrm>
          </p:grpSpPr>
          <p:grpSp>
            <p:nvGrpSpPr>
              <p:cNvPr id="25" name="Nhóm 24"/>
              <p:cNvGrpSpPr/>
              <p:nvPr/>
            </p:nvGrpSpPr>
            <p:grpSpPr>
              <a:xfrm>
                <a:off x="954757" y="1362539"/>
                <a:ext cx="14028234" cy="7614988"/>
                <a:chOff x="2787804" y="1335798"/>
                <a:chExt cx="14028234" cy="7614988"/>
              </a:xfrm>
            </p:grpSpPr>
            <p:sp>
              <p:nvSpPr>
                <p:cNvPr id="30" name="Hình chữ nhật 29"/>
                <p:cNvSpPr/>
                <p:nvPr/>
              </p:nvSpPr>
              <p:spPr>
                <a:xfrm>
                  <a:off x="6626947" y="5009500"/>
                  <a:ext cx="5935251" cy="465916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Mũi tên: Hình tròn 30"/>
                <p:cNvSpPr/>
                <p:nvPr/>
              </p:nvSpPr>
              <p:spPr>
                <a:xfrm rot="5400000">
                  <a:off x="10549819" y="4431744"/>
                  <a:ext cx="3791414" cy="4458949"/>
                </a:xfrm>
                <a:prstGeom prst="circular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Hình chữ nhật 31"/>
                <p:cNvSpPr/>
                <p:nvPr/>
              </p:nvSpPr>
              <p:spPr>
                <a:xfrm>
                  <a:off x="2787804" y="7868791"/>
                  <a:ext cx="10172449" cy="52255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Mũi tên: Hình tròn 32"/>
                <p:cNvSpPr/>
                <p:nvPr/>
              </p:nvSpPr>
              <p:spPr>
                <a:xfrm rot="16200000">
                  <a:off x="4731241" y="1585860"/>
                  <a:ext cx="3791413" cy="4458948"/>
                </a:xfrm>
                <a:prstGeom prst="circularArrow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4" name="Hình chữ nhật 33"/>
                <p:cNvSpPr/>
                <p:nvPr/>
              </p:nvSpPr>
              <p:spPr>
                <a:xfrm>
                  <a:off x="6040247" y="2185017"/>
                  <a:ext cx="10775791" cy="494547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Hình chữ nhật 34"/>
                <p:cNvSpPr/>
                <p:nvPr/>
              </p:nvSpPr>
              <p:spPr>
                <a:xfrm>
                  <a:off x="5588321" y="1700567"/>
                  <a:ext cx="1125671" cy="48445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Hình chữ nhật 35"/>
                <p:cNvSpPr/>
                <p:nvPr/>
              </p:nvSpPr>
              <p:spPr>
                <a:xfrm>
                  <a:off x="6096700" y="2716178"/>
                  <a:ext cx="1125671" cy="48445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Hình chữ nhật 36"/>
                <p:cNvSpPr/>
                <p:nvPr/>
              </p:nvSpPr>
              <p:spPr>
                <a:xfrm>
                  <a:off x="6185441" y="2674920"/>
                  <a:ext cx="1125671" cy="48445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Hình chữ nhật 37"/>
                <p:cNvSpPr/>
                <p:nvPr/>
              </p:nvSpPr>
              <p:spPr>
                <a:xfrm flipV="1">
                  <a:off x="5787938" y="1335798"/>
                  <a:ext cx="1125671" cy="85068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Hình chữ nhật 38"/>
                <p:cNvSpPr/>
                <p:nvPr/>
              </p:nvSpPr>
              <p:spPr>
                <a:xfrm>
                  <a:off x="11767676" y="7387625"/>
                  <a:ext cx="1125671" cy="4571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Hình chữ nhật 39"/>
                <p:cNvSpPr/>
                <p:nvPr/>
              </p:nvSpPr>
              <p:spPr>
                <a:xfrm>
                  <a:off x="12734726" y="8391347"/>
                  <a:ext cx="1125671" cy="4571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Hình chữ nhật 40"/>
                <p:cNvSpPr/>
                <p:nvPr/>
              </p:nvSpPr>
              <p:spPr>
                <a:xfrm>
                  <a:off x="12562198" y="8364988"/>
                  <a:ext cx="1125671" cy="4571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Hình chữ nhật 41"/>
                <p:cNvSpPr/>
                <p:nvPr/>
              </p:nvSpPr>
              <p:spPr>
                <a:xfrm>
                  <a:off x="12826878" y="8298638"/>
                  <a:ext cx="1125671" cy="4571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Hình chữ nhật 42"/>
                <p:cNvSpPr/>
                <p:nvPr/>
              </p:nvSpPr>
              <p:spPr>
                <a:xfrm>
                  <a:off x="11786154" y="7328882"/>
                  <a:ext cx="1125671" cy="4571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44" name="Nhóm 43"/>
                <p:cNvGrpSpPr/>
                <p:nvPr/>
              </p:nvGrpSpPr>
              <p:grpSpPr>
                <a:xfrm>
                  <a:off x="13318065" y="1589839"/>
                  <a:ext cx="1653432" cy="1586127"/>
                  <a:chOff x="13890527" y="1761139"/>
                  <a:chExt cx="1653432" cy="1586127"/>
                </a:xfrm>
              </p:grpSpPr>
              <p:sp>
                <p:nvSpPr>
                  <p:cNvPr id="64" name="Hình Bầu dục 63"/>
                  <p:cNvSpPr/>
                  <p:nvPr/>
                </p:nvSpPr>
                <p:spPr>
                  <a:xfrm>
                    <a:off x="13890527" y="1761139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Hình Bầu dục 64"/>
                  <p:cNvSpPr/>
                  <p:nvPr/>
                </p:nvSpPr>
                <p:spPr>
                  <a:xfrm>
                    <a:off x="14032623" y="1872239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5" name="Nhóm 44"/>
                <p:cNvGrpSpPr/>
                <p:nvPr/>
              </p:nvGrpSpPr>
              <p:grpSpPr>
                <a:xfrm>
                  <a:off x="8034790" y="1608113"/>
                  <a:ext cx="1653432" cy="1586127"/>
                  <a:chOff x="12994598" y="1665837"/>
                  <a:chExt cx="1653432" cy="1586127"/>
                </a:xfrm>
              </p:grpSpPr>
              <p:sp>
                <p:nvSpPr>
                  <p:cNvPr id="62" name="Hình Bầu dục 61"/>
                  <p:cNvSpPr/>
                  <p:nvPr/>
                </p:nvSpPr>
                <p:spPr>
                  <a:xfrm>
                    <a:off x="12994598" y="1665837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Hình Bầu dục 62"/>
                  <p:cNvSpPr/>
                  <p:nvPr/>
                </p:nvSpPr>
                <p:spPr>
                  <a:xfrm>
                    <a:off x="13129248" y="1790947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Nhóm 45"/>
                <p:cNvGrpSpPr/>
                <p:nvPr/>
              </p:nvGrpSpPr>
              <p:grpSpPr>
                <a:xfrm>
                  <a:off x="4143219" y="2705944"/>
                  <a:ext cx="1653432" cy="1586127"/>
                  <a:chOff x="13890527" y="1761139"/>
                  <a:chExt cx="1653432" cy="1586127"/>
                </a:xfrm>
              </p:grpSpPr>
              <p:sp>
                <p:nvSpPr>
                  <p:cNvPr id="60" name="Hình Bầu dục 59"/>
                  <p:cNvSpPr/>
                  <p:nvPr/>
                </p:nvSpPr>
                <p:spPr>
                  <a:xfrm>
                    <a:off x="13890527" y="1761139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Hình Bầu dục 60"/>
                  <p:cNvSpPr/>
                  <p:nvPr/>
                </p:nvSpPr>
                <p:spPr>
                  <a:xfrm>
                    <a:off x="14032623" y="1872239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Nhóm 46"/>
                <p:cNvGrpSpPr/>
                <p:nvPr/>
              </p:nvGrpSpPr>
              <p:grpSpPr>
                <a:xfrm>
                  <a:off x="8902828" y="4374113"/>
                  <a:ext cx="1653432" cy="1586127"/>
                  <a:chOff x="15528593" y="1744948"/>
                  <a:chExt cx="1653432" cy="1586127"/>
                </a:xfrm>
              </p:grpSpPr>
              <p:sp>
                <p:nvSpPr>
                  <p:cNvPr id="58" name="Hình Bầu dục 57"/>
                  <p:cNvSpPr/>
                  <p:nvPr/>
                </p:nvSpPr>
                <p:spPr>
                  <a:xfrm>
                    <a:off x="15528593" y="1744948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Hình Bầu dục 58"/>
                  <p:cNvSpPr/>
                  <p:nvPr/>
                </p:nvSpPr>
                <p:spPr>
                  <a:xfrm>
                    <a:off x="15668599" y="1871090"/>
                    <a:ext cx="1361409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8" name="Nhóm 47"/>
                <p:cNvGrpSpPr/>
                <p:nvPr/>
              </p:nvGrpSpPr>
              <p:grpSpPr>
                <a:xfrm>
                  <a:off x="13231524" y="5859963"/>
                  <a:ext cx="1653432" cy="1586127"/>
                  <a:chOff x="13806786" y="1235431"/>
                  <a:chExt cx="1653432" cy="1586127"/>
                </a:xfrm>
              </p:grpSpPr>
              <p:sp>
                <p:nvSpPr>
                  <p:cNvPr id="56" name="Hình Bầu dục 55"/>
                  <p:cNvSpPr/>
                  <p:nvPr/>
                </p:nvSpPr>
                <p:spPr>
                  <a:xfrm>
                    <a:off x="13806786" y="1235431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Hình Bầu dục 56"/>
                  <p:cNvSpPr/>
                  <p:nvPr/>
                </p:nvSpPr>
                <p:spPr>
                  <a:xfrm>
                    <a:off x="13946520" y="1367822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9" name="Nhóm 48"/>
                <p:cNvGrpSpPr/>
                <p:nvPr/>
              </p:nvGrpSpPr>
              <p:grpSpPr>
                <a:xfrm>
                  <a:off x="4915931" y="7267705"/>
                  <a:ext cx="5641316" cy="1683081"/>
                  <a:chOff x="9662983" y="1782558"/>
                  <a:chExt cx="5641316" cy="1683081"/>
                </a:xfrm>
              </p:grpSpPr>
              <p:sp>
                <p:nvSpPr>
                  <p:cNvPr id="52" name="Hình Bầu dục 51"/>
                  <p:cNvSpPr/>
                  <p:nvPr/>
                </p:nvSpPr>
                <p:spPr>
                  <a:xfrm>
                    <a:off x="13650867" y="1782558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3" name="Hình Bầu dục 52"/>
                  <p:cNvSpPr/>
                  <p:nvPr/>
                </p:nvSpPr>
                <p:spPr>
                  <a:xfrm>
                    <a:off x="13789614" y="1918421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4" name="Hình Bầu dục 53"/>
                  <p:cNvSpPr/>
                  <p:nvPr/>
                </p:nvSpPr>
                <p:spPr>
                  <a:xfrm>
                    <a:off x="9662983" y="1879512"/>
                    <a:ext cx="1653432" cy="1586127"/>
                  </a:xfrm>
                  <a:prstGeom prst="ellipse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Hình Bầu dục 54"/>
                  <p:cNvSpPr/>
                  <p:nvPr/>
                </p:nvSpPr>
                <p:spPr>
                  <a:xfrm>
                    <a:off x="9810204" y="1998397"/>
                    <a:ext cx="1373964" cy="131932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0" name="Hình chữ nhật 49"/>
                <p:cNvSpPr/>
                <p:nvPr/>
              </p:nvSpPr>
              <p:spPr>
                <a:xfrm>
                  <a:off x="6096699" y="2688615"/>
                  <a:ext cx="1125671" cy="48445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Hình chữ nhật 50"/>
                <p:cNvSpPr/>
                <p:nvPr/>
              </p:nvSpPr>
              <p:spPr>
                <a:xfrm>
                  <a:off x="6249099" y="2841015"/>
                  <a:ext cx="1125671" cy="48445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6" name="Đồ họa 25" descr="Chevron arrows with solid fill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-150489" y="7745150"/>
                <a:ext cx="755259" cy="755259"/>
              </a:xfrm>
              <a:prstGeom prst="rect">
                <a:avLst/>
              </a:prstGeom>
            </p:spPr>
          </p:pic>
          <p:pic>
            <p:nvPicPr>
              <p:cNvPr id="27" name="Đồ họa 26" descr="Chevron arrows with solid fill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4581643" y="2088438"/>
                <a:ext cx="703070" cy="703070"/>
              </a:xfrm>
              <a:prstGeom prst="rect">
                <a:avLst/>
              </a:prstGeom>
            </p:spPr>
          </p:pic>
          <p:pic>
            <p:nvPicPr>
              <p:cNvPr id="28" name="Đồ họa 27" descr="Chevron arrows with solid fill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40984" y="7758417"/>
                <a:ext cx="728723" cy="728723"/>
              </a:xfrm>
              <a:prstGeom prst="rect">
                <a:avLst/>
              </a:prstGeom>
            </p:spPr>
          </p:pic>
          <p:pic>
            <p:nvPicPr>
              <p:cNvPr id="29" name="Đồ họa 28" descr="Chevron arrows with solid fill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5113870" y="2077565"/>
                <a:ext cx="703070" cy="703070"/>
              </a:xfrm>
              <a:prstGeom prst="rect">
                <a:avLst/>
              </a:prstGeom>
            </p:spPr>
          </p:pic>
        </p:grpSp>
        <p:sp>
          <p:nvSpPr>
            <p:cNvPr id="4" name="Google Shape;225;g240d16f240b_0_17"/>
            <p:cNvSpPr txBox="1"/>
            <p:nvPr/>
          </p:nvSpPr>
          <p:spPr>
            <a:xfrm>
              <a:off x="2990273" y="7691613"/>
              <a:ext cx="6890700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5/2023</a:t>
              </a:r>
              <a:endParaRPr sz="2800" b="1" u="none" strike="noStrike" cap="none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5" name="Google Shape;225;g240d16f240b_0_17"/>
            <p:cNvSpPr txBox="1"/>
            <p:nvPr/>
          </p:nvSpPr>
          <p:spPr>
            <a:xfrm>
              <a:off x="6650054" y="7628291"/>
              <a:ext cx="6890700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1">
                      <a:lumMod val="75000"/>
                    </a:schemeClr>
                  </a:solidFill>
                </a:rPr>
                <a:t>6-8</a:t>
              </a:r>
              <a:r>
                <a:rPr lang="en-US" sz="2800" b="1" u="none" strike="noStrike" cap="none">
                  <a:solidFill>
                    <a:schemeClr val="accent1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/2023</a:t>
              </a:r>
              <a:endParaRPr sz="2800" b="1" u="none" strike="noStrike" cap="none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6" name="Google Shape;225;g240d16f240b_0_17"/>
            <p:cNvSpPr txBox="1"/>
            <p:nvPr/>
          </p:nvSpPr>
          <p:spPr>
            <a:xfrm>
              <a:off x="11223976" y="7593128"/>
              <a:ext cx="6890700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</a:rPr>
                <a:t>8</a:t>
              </a:r>
              <a:r>
                <a:rPr lang="vi-VN" sz="2800" b="1">
                  <a:solidFill>
                    <a:schemeClr val="accent6">
                      <a:lumMod val="75000"/>
                    </a:schemeClr>
                  </a:solidFill>
                </a:rPr>
                <a:t>-9</a:t>
              </a:r>
              <a:r>
                <a:rPr lang="en-US" sz="2800" b="1" u="none" strike="noStrike" cap="none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/2023</a:t>
              </a:r>
              <a:endParaRPr sz="2800" b="1" u="none" strike="noStrike" cap="none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7" name="Google Shape;225;g240d16f240b_0_17"/>
            <p:cNvSpPr txBox="1"/>
            <p:nvPr/>
          </p:nvSpPr>
          <p:spPr>
            <a:xfrm>
              <a:off x="10004004" y="4755089"/>
              <a:ext cx="3297555" cy="516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1" u="none" strike="noStrike" cap="none">
                <a:solidFill>
                  <a:schemeClr val="tx2">
                    <a:lumMod val="2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8" name="Google Shape;225;g240d16f240b_0_17"/>
            <p:cNvSpPr txBox="1"/>
            <p:nvPr/>
          </p:nvSpPr>
          <p:spPr>
            <a:xfrm>
              <a:off x="9939869" y="4805889"/>
              <a:ext cx="2826385" cy="4921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rgbClr val="C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10/2023-4/2024</a:t>
              </a:r>
              <a:endParaRPr sz="2800" b="1" u="none" strike="noStrike" cap="none">
                <a:solidFill>
                  <a:schemeClr val="tx2">
                    <a:lumMod val="2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2800" b="1" u="none" strike="noStrike" cap="none">
                <a:solidFill>
                  <a:srgbClr val="C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9" name="Google Shape;225;g240d16f240b_0_17"/>
            <p:cNvSpPr txBox="1"/>
            <p:nvPr/>
          </p:nvSpPr>
          <p:spPr>
            <a:xfrm>
              <a:off x="5258378" y="4734299"/>
              <a:ext cx="6890700" cy="516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accent3">
                      <a:lumMod val="50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4/2024-7/2024</a:t>
              </a:r>
              <a:endParaRPr sz="2800" b="1" u="none" strike="noStrike" cap="none">
                <a:solidFill>
                  <a:schemeClr val="accent3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0" name="Google Shape;225;g240d16f240b_0_17"/>
            <p:cNvSpPr txBox="1"/>
            <p:nvPr/>
          </p:nvSpPr>
          <p:spPr>
            <a:xfrm>
              <a:off x="1000339" y="8645430"/>
              <a:ext cx="5479060" cy="103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Propose the idea</a:t>
              </a:r>
            </a:p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Identify theorical basis</a:t>
              </a:r>
            </a:p>
          </p:txBody>
        </p:sp>
        <p:sp>
          <p:nvSpPr>
            <p:cNvPr id="11" name="Google Shape;225;g240d16f240b_0_17"/>
            <p:cNvSpPr txBox="1"/>
            <p:nvPr/>
          </p:nvSpPr>
          <p:spPr>
            <a:xfrm>
              <a:off x="6823082" y="8747759"/>
              <a:ext cx="4328803" cy="5170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accent1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Create </a:t>
              </a:r>
              <a:r>
                <a:rPr lang="en-US" sz="2800" b="1" u="none" strike="noStrike" cap="none">
                  <a:solidFill>
                    <a:schemeClr val="bg2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smart </a:t>
              </a:r>
              <a:r>
                <a:rPr lang="en-US" sz="2800" b="1">
                  <a:solidFill>
                    <a:schemeClr val="accent1">
                      <a:lumMod val="75000"/>
                    </a:schemeClr>
                  </a:solidFill>
                </a:rPr>
                <a:t>drone </a:t>
              </a:r>
              <a:endParaRPr sz="2800" b="1" u="none" strike="noStrike" cap="none">
                <a:solidFill>
                  <a:schemeClr val="accent1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2" name="Google Shape;225;g240d16f240b_0_17"/>
            <p:cNvSpPr txBox="1"/>
            <p:nvPr/>
          </p:nvSpPr>
          <p:spPr>
            <a:xfrm>
              <a:off x="13976510" y="7240472"/>
              <a:ext cx="3636334" cy="103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chemeClr val="accent6">
                      <a:lumMod val="75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Test</a:t>
              </a:r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</a:rPr>
                <a:t>ing first</a:t>
              </a: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>
                  <a:solidFill>
                    <a:schemeClr val="accent6">
                      <a:lumMod val="75000"/>
                    </a:schemeClr>
                  </a:solidFill>
                </a:rPr>
                <a:t> demo drone </a:t>
              </a:r>
              <a:endParaRPr sz="2800" b="1" u="none" strike="noStrike" cap="none">
                <a:solidFill>
                  <a:schemeClr val="accent6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4" name="Google Shape;225;g240d16f240b_0_17"/>
            <p:cNvSpPr txBox="1"/>
            <p:nvPr/>
          </p:nvSpPr>
          <p:spPr>
            <a:xfrm>
              <a:off x="10005274" y="4173429"/>
              <a:ext cx="6565900" cy="516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800" b="1">
                  <a:solidFill>
                    <a:srgbClr val="C00000"/>
                  </a:solidFill>
                </a:rPr>
                <a:t>Build </a:t>
              </a:r>
              <a:r>
                <a:rPr lang="en-US" sz="2800" b="1">
                  <a:solidFill>
                    <a:srgbClr val="C00000"/>
                  </a:solidFill>
                </a:rPr>
                <a:t>operation </a:t>
              </a:r>
              <a:r>
                <a:rPr lang="vi-VN" sz="2800" b="1">
                  <a:solidFill>
                    <a:srgbClr val="C00000"/>
                  </a:solidFill>
                </a:rPr>
                <a:t>system and testing</a:t>
              </a:r>
              <a:r>
                <a:rPr lang="en-US" altLang="vi-VN" sz="2800" b="1">
                  <a:solidFill>
                    <a:srgbClr val="C00000"/>
                  </a:solidFill>
                </a:rPr>
                <a:t>s</a:t>
              </a:r>
            </a:p>
          </p:txBody>
        </p:sp>
        <p:sp>
          <p:nvSpPr>
            <p:cNvPr id="15" name="Google Shape;225;g240d16f240b_0_17"/>
            <p:cNvSpPr txBox="1"/>
            <p:nvPr/>
          </p:nvSpPr>
          <p:spPr>
            <a:xfrm>
              <a:off x="734198" y="2899993"/>
              <a:ext cx="2857500" cy="1033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2800" b="1" u="none" strike="noStrike" cap="none">
                  <a:solidFill>
                    <a:schemeClr val="accent3">
                      <a:lumMod val="50000"/>
                    </a:schemeClr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Update AI  Automatic flying </a:t>
              </a:r>
              <a:endParaRPr sz="2800" b="1" u="none" strike="noStrike" cap="none">
                <a:solidFill>
                  <a:schemeClr val="accent3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16" name="Google Shape;225;g240d16f240b_0_17"/>
            <p:cNvSpPr txBox="1"/>
            <p:nvPr/>
          </p:nvSpPr>
          <p:spPr>
            <a:xfrm>
              <a:off x="12275323" y="942288"/>
              <a:ext cx="5751195" cy="8858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u="none" strike="noStrike" cap="none">
                  <a:solidFill>
                    <a:srgbClr val="00B05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Final Testings and Launch fixed-wing drone</a:t>
              </a:r>
            </a:p>
          </p:txBody>
        </p:sp>
        <p:pic>
          <p:nvPicPr>
            <p:cNvPr id="17" name="Đồ họa 16" descr="Magnifying glass with solid fill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25747" y="7420750"/>
              <a:ext cx="914400" cy="9144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18002" y="7397403"/>
              <a:ext cx="927735" cy="948055"/>
            </a:xfrm>
            <a:prstGeom prst="rect">
              <a:avLst/>
            </a:prstGeom>
          </p:spPr>
        </p:pic>
        <p:pic>
          <p:nvPicPr>
            <p:cNvPr id="19" name="Đồ họa 18" descr="Checklist with solid fill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3031302" y="5965385"/>
              <a:ext cx="914400" cy="914400"/>
            </a:xfrm>
            <a:prstGeom prst="rect">
              <a:avLst/>
            </a:prstGeom>
          </p:spPr>
        </p:pic>
        <p:pic>
          <p:nvPicPr>
            <p:cNvPr id="21" name="Picture 2" descr="Algorithm - Free computer icons"/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889" b="97778" l="2222" r="94667">
                          <a14:foregroundMark x1="60444" y1="8889" x2="60444" y2="8889"/>
                          <a14:foregroundMark x1="58222" y1="8889" x2="58222" y2="8889"/>
                          <a14:foregroundMark x1="43556" y1="7556" x2="43556" y2="7556"/>
                          <a14:foregroundMark x1="38667" y1="7556" x2="38667" y2="7556"/>
                          <a14:foregroundMark x1="40000" y1="6222" x2="40000" y2="6222"/>
                          <a14:foregroundMark x1="53333" y1="4889" x2="53333" y2="4889"/>
                          <a14:foregroundMark x1="60444" y1="1333" x2="60444" y2="1333"/>
                          <a14:foregroundMark x1="64444" y1="4000" x2="64444" y2="4000"/>
                          <a14:foregroundMark x1="89778" y1="29333" x2="89778" y2="29333"/>
                          <a14:foregroundMark x1="94667" y1="41778" x2="94667" y2="41778"/>
                          <a14:foregroundMark x1="94667" y1="32889" x2="94667" y2="32889"/>
                          <a14:foregroundMark x1="76444" y1="97778" x2="76444" y2="97778"/>
                          <a14:foregroundMark x1="24000" y1="95111" x2="24000" y2="95111"/>
                          <a14:foregroundMark x1="15556" y1="79556" x2="15556" y2="79556"/>
                          <a14:foregroundMark x1="12000" y1="79556" x2="12000" y2="79556"/>
                          <a14:foregroundMark x1="10667" y1="79556" x2="10667" y2="79556"/>
                          <a14:foregroundMark x1="7111" y1="40444" x2="7111" y2="40444"/>
                          <a14:foregroundMark x1="3556" y1="40444" x2="3556" y2="40444"/>
                          <a14:foregroundMark x1="2222" y1="46667" x2="2222" y2="46667"/>
                          <a14:foregroundMark x1="54667" y1="69778" x2="54667" y2="69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534" y="4478445"/>
              <a:ext cx="955992" cy="9559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Algorithm Icon Vector Isolated On White Background, Logo Concept Of  Algorithm Sign On Transparent Background, Filled Black Symbol Royalty Free  SVG, Cliparts, Vectors, and Stock Illustration. Image 107902502."/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8154" b="76154" l="17000" r="81538">
                          <a14:foregroundMark x1="19308" y1="11462" x2="19308" y2="11462"/>
                          <a14:foregroundMark x1="20538" y1="10154" x2="20538" y2="10154"/>
                          <a14:foregroundMark x1="22308" y1="10385" x2="22308" y2="10385"/>
                          <a14:foregroundMark x1="68308" y1="9385" x2="68308" y2="9385"/>
                          <a14:foregroundMark x1="70538" y1="8154" x2="70538" y2="8154"/>
                          <a14:foregroundMark x1="71308" y1="8385" x2="71308" y2="8385"/>
                          <a14:foregroundMark x1="81769" y1="60923" x2="81769" y2="60923"/>
                          <a14:foregroundMark x1="80462" y1="61692" x2="80462" y2="61692"/>
                          <a14:foregroundMark x1="57615" y1="73154" x2="57615" y2="73154"/>
                          <a14:foregroundMark x1="58385" y1="76154" x2="58385" y2="76154"/>
                          <a14:foregroundMark x1="17000" y1="12154" x2="17000" y2="1215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98" t="5325" r="14286" b="21334"/>
            <a:stretch>
              <a:fillRect/>
            </a:stretch>
          </p:blipFill>
          <p:spPr bwMode="auto">
            <a:xfrm>
              <a:off x="3845281" y="2849150"/>
              <a:ext cx="914401" cy="902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Google Shape;225;g240d16f240b_0_17"/>
            <p:cNvSpPr txBox="1"/>
            <p:nvPr/>
          </p:nvSpPr>
          <p:spPr>
            <a:xfrm>
              <a:off x="10734813" y="2012898"/>
              <a:ext cx="1049020" cy="5162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u="none" strike="noStrike" cap="none">
                  <a:solidFill>
                    <a:srgbClr val="00B05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202</a:t>
              </a:r>
              <a:r>
                <a:rPr lang="vi-VN" sz="2800" b="1" u="none" strike="noStrike" cap="none">
                  <a:solidFill>
                    <a:srgbClr val="00B05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rPr>
                <a:t>7</a:t>
              </a:r>
              <a:endParaRPr sz="2800" b="1" u="none" strike="noStrike" cap="none">
                <a:solidFill>
                  <a:srgbClr val="00B05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grpSp>
        <p:nvGrpSpPr>
          <p:cNvPr id="66" name="Nhóm 5"/>
          <p:cNvGrpSpPr/>
          <p:nvPr/>
        </p:nvGrpSpPr>
        <p:grpSpPr>
          <a:xfrm>
            <a:off x="52252" y="-238645"/>
            <a:ext cx="21681098" cy="1544931"/>
            <a:chOff x="52252" y="-238645"/>
            <a:chExt cx="21681098" cy="1544931"/>
          </a:xfrm>
        </p:grpSpPr>
        <p:sp>
          <p:nvSpPr>
            <p:cNvPr id="67" name="Google Shape;145;p5"/>
            <p:cNvSpPr/>
            <p:nvPr/>
          </p:nvSpPr>
          <p:spPr>
            <a:xfrm>
              <a:off x="52252" y="-238645"/>
              <a:ext cx="1499287" cy="1544931"/>
            </a:xfrm>
            <a:custGeom>
              <a:avLst/>
              <a:gdLst/>
              <a:ahLst/>
              <a:cxnLst/>
              <a:rect l="l" t="t" r="r" b="b"/>
              <a:pathLst>
                <a:path w="1208226" h="1208226" extrusionOk="0">
                  <a:moveTo>
                    <a:pt x="0" y="0"/>
                  </a:moveTo>
                  <a:lnTo>
                    <a:pt x="1208226" y="0"/>
                  </a:lnTo>
                  <a:lnTo>
                    <a:pt x="1208226" y="1208226"/>
                  </a:lnTo>
                  <a:lnTo>
                    <a:pt x="0" y="12082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Google Shape;146;p5"/>
            <p:cNvSpPr/>
            <p:nvPr/>
          </p:nvSpPr>
          <p:spPr>
            <a:xfrm>
              <a:off x="13052735" y="-85400"/>
              <a:ext cx="1499287" cy="1208225"/>
            </a:xfrm>
            <a:custGeom>
              <a:avLst/>
              <a:gdLst/>
              <a:ahLst/>
              <a:cxnLst/>
              <a:rect l="l" t="t" r="r" b="b"/>
              <a:pathLst>
                <a:path w="1606415" h="1222272" extrusionOk="0">
                  <a:moveTo>
                    <a:pt x="0" y="0"/>
                  </a:moveTo>
                  <a:lnTo>
                    <a:pt x="1606414" y="0"/>
                  </a:lnTo>
                  <a:lnTo>
                    <a:pt x="1606414" y="1222272"/>
                  </a:lnTo>
                  <a:lnTo>
                    <a:pt x="0" y="1222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/>
              <a:stretch>
                <a:fillRect/>
              </a:stretch>
            </a:blip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cxnSp>
          <p:nvCxnSpPr>
            <p:cNvPr id="69" name="Google Shape;148;p5"/>
            <p:cNvCxnSpPr/>
            <p:nvPr/>
          </p:nvCxnSpPr>
          <p:spPr>
            <a:xfrm flipV="1">
              <a:off x="444137" y="1023681"/>
              <a:ext cx="17347474" cy="99144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0" name="Google Shape;225;g240d16f240b_0_17"/>
            <p:cNvSpPr txBox="1"/>
            <p:nvPr/>
          </p:nvSpPr>
          <p:spPr>
            <a:xfrm>
              <a:off x="14842650" y="223246"/>
              <a:ext cx="6890700" cy="5909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vi-VN" sz="3200" b="1">
                  <a:solidFill>
                    <a:schemeClr val="accent6">
                      <a:lumMod val="50000"/>
                    </a:schemeClr>
                  </a:solidFill>
                </a:rPr>
                <a:t>MEDICOPTER</a:t>
              </a:r>
              <a:endParaRPr sz="3200" b="1" u="none" strike="noStrike" cap="none">
                <a:solidFill>
                  <a:schemeClr val="accent6">
                    <a:lumMod val="50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71" name="Google Shape;186;p7"/>
          <p:cNvSpPr txBox="1"/>
          <p:nvPr/>
        </p:nvSpPr>
        <p:spPr>
          <a:xfrm>
            <a:off x="1577665" y="99288"/>
            <a:ext cx="9521397" cy="812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altLang="vi-VN" sz="4400"/>
              <a:t>PRODUCT</a:t>
            </a:r>
            <a:r>
              <a:rPr lang="en-US" altLang="vi-VN" sz="4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ROADMAP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25410" y="2235200"/>
            <a:ext cx="988060" cy="966470"/>
          </a:xfrm>
          <a:prstGeom prst="rect">
            <a:avLst/>
          </a:prstGeom>
        </p:spPr>
      </p:pic>
      <p:sp>
        <p:nvSpPr>
          <p:cNvPr id="74" name="Google Shape;225;g240d16f240b_0_17"/>
          <p:cNvSpPr txBox="1"/>
          <p:nvPr/>
        </p:nvSpPr>
        <p:spPr>
          <a:xfrm>
            <a:off x="5607050" y="2531745"/>
            <a:ext cx="1919605" cy="44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8/2024-2026</a:t>
            </a:r>
            <a:endParaRPr sz="2400" b="1" u="none" strike="noStrike" cap="none">
              <a:solidFill>
                <a:schemeClr val="accent3">
                  <a:lumMod val="75000"/>
                </a:schemeClr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2" name="Google Shape;225;g240d16f240b_0_17"/>
          <p:cNvSpPr txBox="1"/>
          <p:nvPr/>
        </p:nvSpPr>
        <p:spPr>
          <a:xfrm>
            <a:off x="6580505" y="1461135"/>
            <a:ext cx="4064000" cy="442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>
                <a:solidFill>
                  <a:schemeClr val="accent3">
                    <a:lumMod val="75000"/>
                  </a:schemeClr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Develope fixed-wing drone</a:t>
            </a:r>
          </a:p>
        </p:txBody>
      </p:sp>
      <p:sp>
        <p:nvSpPr>
          <p:cNvPr id="75" name="Google Shape;225;g240d16f240b_0_17"/>
          <p:cNvSpPr txBox="1"/>
          <p:nvPr/>
        </p:nvSpPr>
        <p:spPr>
          <a:xfrm>
            <a:off x="9915525" y="6175375"/>
            <a:ext cx="2444115" cy="51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C00000"/>
                </a:solidFill>
              </a:rPr>
              <a:t>We are here</a:t>
            </a:r>
          </a:p>
        </p:txBody>
      </p:sp>
      <p:sp>
        <p:nvSpPr>
          <p:cNvPr id="76" name="Up Arrow 75"/>
          <p:cNvSpPr/>
          <p:nvPr/>
        </p:nvSpPr>
        <p:spPr>
          <a:xfrm>
            <a:off x="10850880" y="5859145"/>
            <a:ext cx="210820" cy="438150"/>
          </a:xfrm>
          <a:prstGeom prst="upArrow">
            <a:avLst/>
          </a:prstGeom>
          <a:solidFill>
            <a:schemeClr val="accent2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12"/>
          <p:cNvSpPr/>
          <p:nvPr/>
        </p:nvSpPr>
        <p:spPr>
          <a:xfrm>
            <a:off x="13077825" y="2393315"/>
            <a:ext cx="1025525" cy="596900"/>
          </a:xfrm>
          <a:custGeom>
            <a:avLst/>
            <a:gdLst/>
            <a:ahLst/>
            <a:cxnLst/>
            <a:rect l="l" t="t" r="r" b="b"/>
            <a:pathLst>
              <a:path w="1604788" h="1085238">
                <a:moveTo>
                  <a:pt x="0" y="0"/>
                </a:moveTo>
                <a:lnTo>
                  <a:pt x="1604788" y="0"/>
                </a:lnTo>
                <a:lnTo>
                  <a:pt x="1604788" y="1085238"/>
                </a:lnTo>
                <a:lnTo>
                  <a:pt x="0" y="108523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/>
    </mc:Choice>
    <mc:Fallback xmlns="">
      <p:transition spd="med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436</Words>
  <Application>Microsoft Office PowerPoint</Application>
  <PresentationFormat>Tùy chỉnh</PresentationFormat>
  <Paragraphs>140</Paragraphs>
  <Slides>23</Slides>
  <Notes>7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0" baseType="lpstr">
      <vt:lpstr>Arial Bold</vt:lpstr>
      <vt:lpstr>Cambria</vt:lpstr>
      <vt:lpstr>Segoe UI Black</vt:lpstr>
      <vt:lpstr>Arial</vt:lpstr>
      <vt:lpstr>Calibri</vt:lpstr>
      <vt:lpstr>Segoe UI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Bản trình bày PowerPoint</dc:title>
  <dc:creator/>
  <cp:lastModifiedBy>NGUYEN HUU VINH</cp:lastModifiedBy>
  <cp:revision>49</cp:revision>
  <dcterms:created xsi:type="dcterms:W3CDTF">2006-08-16T00:00:00Z</dcterms:created>
  <dcterms:modified xsi:type="dcterms:W3CDTF">2023-11-18T16:54:44Z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ABC25847497E4380A50842BA1B2B15B9_13</vt:lpwstr>
  </property>
  <property fmtid="{D5CDD505-2E9C-101B-9397-08002B2CF9AE}" pid="3" name="KSOProductBuildVer">
    <vt:lpwstr>1033-12.2.0.13266</vt:lpwstr>
  </property>
</Properties>
</file>